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60" r:id="rId3"/>
    <p:sldId id="256" r:id="rId4"/>
    <p:sldId id="262" r:id="rId5"/>
    <p:sldId id="288" r:id="rId6"/>
    <p:sldId id="289" r:id="rId7"/>
    <p:sldId id="266" r:id="rId8"/>
    <p:sldId id="265" r:id="rId9"/>
    <p:sldId id="267" r:id="rId10"/>
    <p:sldId id="268" r:id="rId11"/>
    <p:sldId id="269" r:id="rId12"/>
    <p:sldId id="276" r:id="rId13"/>
    <p:sldId id="277" r:id="rId14"/>
    <p:sldId id="271" r:id="rId15"/>
    <p:sldId id="272" r:id="rId16"/>
    <p:sldId id="279" r:id="rId17"/>
    <p:sldId id="278" r:id="rId18"/>
    <p:sldId id="274" r:id="rId19"/>
    <p:sldId id="280" r:id="rId20"/>
    <p:sldId id="273" r:id="rId21"/>
    <p:sldId id="281" r:id="rId22"/>
    <p:sldId id="290" r:id="rId23"/>
    <p:sldId id="286" r:id="rId24"/>
    <p:sldId id="295" r:id="rId25"/>
    <p:sldId id="296" r:id="rId26"/>
    <p:sldId id="275" r:id="rId27"/>
    <p:sldId id="285" r:id="rId28"/>
    <p:sldId id="282" r:id="rId29"/>
    <p:sldId id="294" r:id="rId30"/>
    <p:sldId id="287" r:id="rId31"/>
    <p:sldId id="283" r:id="rId32"/>
    <p:sldId id="261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78"/>
    <a:srgbClr val="FFFFFF"/>
    <a:srgbClr val="73BFDD"/>
    <a:srgbClr val="141313"/>
    <a:srgbClr val="68D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0417" autoAdjust="0"/>
  </p:normalViewPr>
  <p:slideViewPr>
    <p:cSldViewPr snapToObjects="1">
      <p:cViewPr varScale="1">
        <p:scale>
          <a:sx n="59" d="100"/>
          <a:sy n="59" d="100"/>
        </p:scale>
        <p:origin x="174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E9E7-0A46-C642-B1CD-9F43F63A761F}" type="datetime1">
              <a:rPr lang="en-US" smtClean="0"/>
              <a:t>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FFE6-5FBB-9B41-A19C-338E023F0B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70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37FED-970C-2049-96AE-96BD1BA5E2DA}" type="datetime1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8085-8ED8-F544-9D86-69C4C46BE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0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9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Tekst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25741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28701"/>
            <a:ext cx="2057400" cy="35659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8701"/>
            <a:ext cx="6019800" cy="35659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2093" y="1167594"/>
            <a:ext cx="8075240" cy="3240360"/>
          </a:xfrm>
        </p:spPr>
        <p:txBody>
          <a:bodyPr>
            <a:noAutofit/>
          </a:bodyPr>
          <a:lstStyle>
            <a:lvl1pPr marL="0" indent="0">
              <a:buNone/>
              <a:defRPr sz="2600">
                <a:latin typeface="Consolas"/>
                <a:cs typeface="Consolas"/>
              </a:defRPr>
            </a:lvl1pPr>
            <a:lvl2pPr marL="457200" indent="0">
              <a:buFont typeface="Arial"/>
              <a:buNone/>
              <a:defRPr sz="2600">
                <a:latin typeface="Consolas"/>
                <a:cs typeface="Consola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  <a:lvl9pPr marL="3657600" indent="0">
              <a:buNone/>
              <a:defRPr/>
            </a:lvl9pPr>
          </a:lstStyle>
          <a:p>
            <a:r>
              <a:rPr lang="en-US" dirty="0" smtClean="0"/>
              <a:t>Use this layout to show software code</a:t>
            </a:r>
          </a:p>
          <a:p>
            <a:pPr lvl="1"/>
            <a:r>
              <a:rPr lang="en-US" dirty="0" smtClean="0"/>
              <a:t>The font is Consolas, a </a:t>
            </a:r>
            <a:r>
              <a:rPr lang="en-US" dirty="0" err="1" smtClean="0"/>
              <a:t>monospace</a:t>
            </a:r>
            <a:r>
              <a:rPr lang="en-US" dirty="0" smtClean="0"/>
              <a:t> font</a:t>
            </a:r>
          </a:p>
          <a:p>
            <a:pPr marL="914400" lvl="2" indent="0">
              <a:buNone/>
            </a:pPr>
            <a:r>
              <a:rPr lang="en-US" dirty="0" smtClean="0"/>
              <a:t>The slide doesn’t use bullets but levels can be indented using the “Increase List Level” icon on the Home menu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64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latin typeface="Verdana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582995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144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70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70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2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16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2308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16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0"/>
            <a:ext cx="4041775" cy="2308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144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7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9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64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57201" y="1143000"/>
            <a:ext cx="3008313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575050" y="1143001"/>
            <a:ext cx="5111750" cy="3451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57201" y="1947863"/>
            <a:ext cx="3008313" cy="2646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dit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682045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72" y="3600451"/>
            <a:ext cx="5486400" cy="4221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971549"/>
            <a:ext cx="5486400" cy="257413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</a:t>
            </a:r>
            <a:br>
              <a:rPr lang="nb-NO" dirty="0" smtClean="0"/>
            </a:br>
            <a:r>
              <a:rPr lang="nb-NO" dirty="0" smtClean="0"/>
              <a:t>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2583"/>
            <a:ext cx="5486400" cy="606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497636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144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1651"/>
            <a:ext cx="8229600" cy="2822972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28701"/>
            <a:ext cx="2057400" cy="3565922"/>
          </a:xfrm>
        </p:spPr>
        <p:txBody>
          <a:bodyPr vert="eaVert"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28701"/>
            <a:ext cx="6019800" cy="3565922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70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70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16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2308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16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6000"/>
            <a:ext cx="4041775" cy="23086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43000"/>
            <a:ext cx="3008313" cy="6905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1"/>
            <a:ext cx="5111750" cy="3451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47863"/>
            <a:ext cx="3008313" cy="2646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1651"/>
            <a:ext cx="8229600" cy="282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A0078"/>
        </a:buClr>
        <a:buFont typeface="Arial"/>
        <a:buChar char="•"/>
        <a:defRPr sz="2600" b="0" i="0" strike="noStrike" kern="1200">
          <a:solidFill>
            <a:schemeClr val="bg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A0078"/>
        </a:buClr>
        <a:buFont typeface="Arial"/>
        <a:buChar char="•"/>
        <a:defRPr sz="2200" b="0" i="0" kern="1200">
          <a:solidFill>
            <a:schemeClr val="bg1">
              <a:lumMod val="85000"/>
            </a:schemeClr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A0078"/>
        </a:buClr>
        <a:buFont typeface="Arial"/>
        <a:buChar char="•"/>
        <a:defRPr sz="2200" b="0" i="0" kern="1200">
          <a:solidFill>
            <a:schemeClr val="bg1">
              <a:lumMod val="85000"/>
            </a:schemeClr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A0078"/>
        </a:buClr>
        <a:buFont typeface="Arial"/>
        <a:buChar char="•"/>
        <a:defRPr sz="2200" b="0" i="0" kern="1200">
          <a:solidFill>
            <a:srgbClr val="D9D9D9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A0078"/>
        </a:buClr>
        <a:buFont typeface="Arial"/>
        <a:buChar char="•"/>
        <a:defRPr sz="2200" b="0" i="0" kern="1200">
          <a:solidFill>
            <a:srgbClr val="D9D9D9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756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9673"/>
            <a:ext cx="8229600" cy="272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0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873374"/>
            <a:ext cx="8229600" cy="914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Kåre Rude Andersen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0" y="2667744"/>
            <a:ext cx="4404320" cy="1992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Be 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Hero – Optimize SCOM and present your Services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Layer 1 - Database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Memory – Page Life </a:t>
            </a:r>
            <a:r>
              <a:rPr lang="da-DK" sz="2800" b="1" dirty="0" err="1" smtClean="0"/>
              <a:t>Expectancy</a:t>
            </a:r>
            <a:endParaRPr lang="da-DK" sz="2800" b="1" dirty="0" smtClean="0"/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cntr_value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[Page Life Expectancy]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sys.dm_os_performance_counters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WHERE 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object_name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N'SQLServer:Buffer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Manager‘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AND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counter_name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N'Page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life expectancy' OPTION (RECOMPILE);</a:t>
            </a:r>
          </a:p>
          <a:p>
            <a:pPr lvl="1"/>
            <a:endParaRPr lang="da-DK" sz="32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4128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Layer 1 - Database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sz="2800" b="1" dirty="0" smtClean="0"/>
              <a:t>Disks – Database Performance </a:t>
            </a:r>
            <a:r>
              <a:rPr lang="da-DK" sz="2800" b="1" dirty="0" err="1" smtClean="0"/>
              <a:t>against</a:t>
            </a:r>
            <a:r>
              <a:rPr lang="da-DK" sz="2800" b="1" dirty="0" smtClean="0"/>
              <a:t> SAN, DAS</a:t>
            </a:r>
          </a:p>
          <a:p>
            <a:pPr marL="685800" lvl="3" indent="0">
              <a:buNone/>
            </a:pPr>
            <a:r>
              <a:rPr lang="en-US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DB_NAME(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fs.database_id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AS [Database Name],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mf.physical_name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io_stall_read_ms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num_of_reads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CAST(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io_stall_read_ms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/(1.0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num_of_reads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AS NUMERIC(10,1)) AS 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avg_read_stall_ms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io_stall_write_ms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685800" lvl="3" indent="0"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num_of_writes,CAST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io_stall_write_ms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/(1.0+num_of_writes) AS NUMERIC(10,1)) AS 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avg_write_stall_ms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pPr marL="685800" lvl="3" indent="0">
              <a:buNone/>
            </a:pP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io_stall_read_ms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io_stall_write_ms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num_of_reads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num_of_writes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total_io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CAST((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io_stall_read_ms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io_stall_write_ms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)/(1.0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num_of_reads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num_of_writes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AS NUMERIC(10,1)) 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avg_io_stall_ms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sys.dm_io_virtual_file_stats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null,null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AS fs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 JOIN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sys.master_files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mf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fs.database_id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mf.database_id</a:t>
            </a:r>
            <a:endParaRPr lang="en-US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fs.[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file_id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mf.[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file_id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685800" lvl="3" indent="0">
              <a:buNone/>
            </a:pP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3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avg_io_stall_ms</a:t>
            </a:r>
            <a:r>
              <a:rPr lang="en-US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 OPTION (RECOMPILE</a:t>
            </a:r>
            <a:r>
              <a:rPr lang="en-US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da-DK" sz="36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802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Layer 1 – SQL – Why Wait?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Waits AS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(SELECT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wait_type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wait_time_ms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1000.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100. *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wait_time_ms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SUM(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wait_time_ms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OVER()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ROW_NUMBER() OVER(ORDER BY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wait_time_ms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DESC)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rn</a:t>
            </a: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sys.dm_os_wait_stats</a:t>
            </a: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wait_type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 IN ('CLR_SEMAPHORE','LAZYWRITER_SLEEP','RESOURCE_QUEUE','SLEEP_TASK',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'SLEEP_SYSTEMTASK','SQLTRACE_BUFFER_FLUSH','WAITFOR', 'LOGMGR_QUEUE','CHECKPOINT_QUEUE',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'REQUEST_FOR_DEADLOCK_SEARCH','XE_TIMER_EVENT','BROKER_TO_FLUSH','BROKER_TASK_STOP','CLR_MANUAL_EVENT',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'CLR_AUTO_EVENT','DISPATCHER_QUEUE_SEMAPHORE', 'FT_IFTS_SCHEDULER_IDLE_WAIT',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'XE_DISPATCHER_WAIT', 'XE_DISPATCHER_JOIN', 'SQLTRACE_INCREMENTAL_FLUSH_SLEEP',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'ONDEMAND_TASK_QUEUE', 'BROKER_EVENTHANDLER', 'SLEEP_BPOOL_FLUSH'))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W1.wait_type, 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CAST(W1.wait_time_s AS DECIMAL(12, 2))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wait_time_s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CAST(W1.pct AS DECIMAL(12, 2))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CAST(SUM(W2.pct) AS DECIMAL(12, 2)) AS </a:t>
            </a:r>
            <a:r>
              <a:rPr lang="en-US" sz="105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running_pct</a:t>
            </a:r>
            <a:endParaRPr lang="en-US" sz="105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Waits AS W1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 JOIN Waits AS W2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W2.rn &lt;= W1.rn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W1.rn, W1.wait_type, W1.wait_time_s, W1.pct</a:t>
            </a:r>
          </a:p>
          <a:p>
            <a:pPr marL="685800" lvl="3" indent="0">
              <a:buNone/>
            </a:pPr>
            <a:r>
              <a:rPr lang="en-US" sz="105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SUM(W2.pct) - W1.pct &lt; 99 OPTION (RECOMPILE)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42768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914400"/>
          </a:xfrm>
        </p:spPr>
        <p:txBody>
          <a:bodyPr/>
          <a:lstStyle/>
          <a:p>
            <a:r>
              <a:rPr lang="en-US" noProof="0" dirty="0" smtClean="0"/>
              <a:t>SQL – Database Performance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72" y="1203598"/>
            <a:ext cx="8229600" cy="2822972"/>
          </a:xfrm>
        </p:spPr>
        <p:txBody>
          <a:bodyPr>
            <a:noAutofit/>
          </a:bodyPr>
          <a:lstStyle/>
          <a:p>
            <a:pPr marL="174867" indent="-174867">
              <a:buFont typeface="Arial" pitchFamily="34" charset="0"/>
              <a:buChar char="•"/>
            </a:pPr>
            <a:r>
              <a:rPr lang="da-DK" sz="1600" dirty="0"/>
              <a:t>SQL Standard </a:t>
            </a:r>
            <a:r>
              <a:rPr lang="da-DK" sz="1600" dirty="0" err="1"/>
              <a:t>settings</a:t>
            </a:r>
            <a:endParaRPr lang="da-DK" sz="1600" dirty="0"/>
          </a:p>
          <a:p>
            <a:pPr marL="416167" lvl="1" indent="-174867">
              <a:buFont typeface="Arial" pitchFamily="34" charset="0"/>
              <a:buChar char="•"/>
            </a:pPr>
            <a:r>
              <a:rPr lang="da-DK" sz="1400" dirty="0" smtClean="0">
                <a:solidFill>
                  <a:schemeClr val="bg1"/>
                </a:solidFill>
              </a:rPr>
              <a:t>MDOP </a:t>
            </a:r>
            <a:endParaRPr lang="da-DK" sz="1400" dirty="0">
              <a:solidFill>
                <a:schemeClr val="bg1"/>
              </a:solidFill>
            </a:endParaRPr>
          </a:p>
          <a:p>
            <a:pPr marL="416167" lvl="1" indent="-174867">
              <a:buFont typeface="Arial" pitchFamily="34" charset="0"/>
              <a:buChar char="•"/>
            </a:pPr>
            <a:r>
              <a:rPr lang="da-DK" sz="1400" dirty="0" err="1" smtClean="0">
                <a:solidFill>
                  <a:schemeClr val="bg1"/>
                </a:solidFill>
              </a:rPr>
              <a:t>Stripe</a:t>
            </a:r>
            <a:r>
              <a:rPr lang="da-DK" sz="1400" dirty="0" smtClean="0">
                <a:solidFill>
                  <a:schemeClr val="bg1"/>
                </a:solidFill>
              </a:rPr>
              <a:t> the Database </a:t>
            </a:r>
            <a:r>
              <a:rPr lang="da-DK" sz="1400" dirty="0">
                <a:solidFill>
                  <a:schemeClr val="bg1"/>
                </a:solidFill>
              </a:rPr>
              <a:t>(</a:t>
            </a:r>
            <a:r>
              <a:rPr lang="da-DK" sz="1400" dirty="0" err="1">
                <a:solidFill>
                  <a:schemeClr val="bg1"/>
                </a:solidFill>
              </a:rPr>
              <a:t>Tempdb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smtClean="0">
                <a:solidFill>
                  <a:schemeClr val="bg1"/>
                </a:solidFill>
              </a:rPr>
              <a:t>and OpsMgr</a:t>
            </a:r>
            <a:r>
              <a:rPr lang="da-DK" sz="1400" dirty="0">
                <a:solidFill>
                  <a:schemeClr val="bg1"/>
                </a:solidFill>
              </a:rPr>
              <a:t>)</a:t>
            </a:r>
          </a:p>
          <a:p>
            <a:pPr marL="416167" lvl="1" indent="-174867">
              <a:buFont typeface="Arial" pitchFamily="34" charset="0"/>
              <a:buChar char="•"/>
            </a:pPr>
            <a:r>
              <a:rPr lang="da-DK" sz="1400" dirty="0">
                <a:solidFill>
                  <a:schemeClr val="bg1"/>
                </a:solidFill>
              </a:rPr>
              <a:t>Max Memory</a:t>
            </a:r>
          </a:p>
          <a:p>
            <a:pPr marL="416167" lvl="1" indent="-174867">
              <a:buFont typeface="Arial" pitchFamily="34" charset="0"/>
              <a:buChar char="•"/>
            </a:pPr>
            <a:r>
              <a:rPr lang="da-DK" sz="1400" dirty="0" err="1">
                <a:solidFill>
                  <a:schemeClr val="bg1"/>
                </a:solidFill>
              </a:rPr>
              <a:t>Truncate</a:t>
            </a:r>
            <a:r>
              <a:rPr lang="da-DK" sz="1400" dirty="0">
                <a:solidFill>
                  <a:schemeClr val="bg1"/>
                </a:solidFill>
              </a:rPr>
              <a:t> log on </a:t>
            </a:r>
            <a:r>
              <a:rPr lang="da-DK" sz="1400" dirty="0" smtClean="0">
                <a:solidFill>
                  <a:schemeClr val="bg1"/>
                </a:solidFill>
              </a:rPr>
              <a:t>Checkpoint</a:t>
            </a:r>
          </a:p>
          <a:p>
            <a:pPr marL="416167" lvl="1" indent="-174867">
              <a:buFont typeface="Arial" pitchFamily="34" charset="0"/>
              <a:buChar char="•"/>
            </a:pPr>
            <a:r>
              <a:rPr lang="da-DK" sz="1400" dirty="0" err="1" smtClean="0">
                <a:solidFill>
                  <a:schemeClr val="bg1"/>
                </a:solidFill>
              </a:rPr>
              <a:t>Always</a:t>
            </a:r>
            <a:r>
              <a:rPr lang="da-DK" sz="1400" dirty="0" smtClean="0">
                <a:solidFill>
                  <a:schemeClr val="bg1"/>
                </a:solidFill>
              </a:rPr>
              <a:t> On</a:t>
            </a: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4" name="Rectangle 3"/>
          <p:cNvSpPr/>
          <p:nvPr/>
        </p:nvSpPr>
        <p:spPr>
          <a:xfrm>
            <a:off x="323528" y="422995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http://blogs.technet.com/b/manageabilityguys/archive/2013/09/20/quot-mdoping-quot-your-scom-console-performance-with-some-simple-sql-tips.aspx</a:t>
            </a:r>
          </a:p>
        </p:txBody>
      </p:sp>
    </p:spTree>
    <p:extLst>
      <p:ext uri="{BB962C8B-B14F-4D97-AF65-F5344CB8AC3E}">
        <p14:creationId xmlns:p14="http://schemas.microsoft.com/office/powerpoint/2010/main" val="22621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25"/>
            <a:ext cx="8229600" cy="914400"/>
          </a:xfrm>
        </p:spPr>
        <p:txBody>
          <a:bodyPr/>
          <a:lstStyle/>
          <a:p>
            <a:r>
              <a:rPr lang="en-US" noProof="0" dirty="0" smtClean="0"/>
              <a:t>Layer 2 – Management Server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Disk, Disk, Disk, Disk, Disk</a:t>
            </a:r>
          </a:p>
          <a:p>
            <a:r>
              <a:rPr lang="da-DK" sz="2800" b="1" dirty="0"/>
              <a:t>Disk, Disk, Disk, Disk, Disk</a:t>
            </a:r>
          </a:p>
          <a:p>
            <a:r>
              <a:rPr lang="da-DK" sz="2800" b="1" dirty="0"/>
              <a:t>Disk, Disk, Disk, Disk, </a:t>
            </a:r>
            <a:r>
              <a:rPr lang="da-DK" sz="2800" b="1" dirty="0" smtClean="0"/>
              <a:t>Disk</a:t>
            </a:r>
          </a:p>
          <a:p>
            <a:r>
              <a:rPr lang="da-DK" sz="2800" b="1" dirty="0" err="1" smtClean="0"/>
              <a:t>CrystalDiskMark</a:t>
            </a:r>
            <a:endParaRPr lang="da-DK" sz="2800" b="1" dirty="0"/>
          </a:p>
          <a:p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0290" y="987574"/>
            <a:ext cx="3226186" cy="29392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 fov="3000000">
              <a:rot lat="780000" lon="1800000" rev="2142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25"/>
            <a:ext cx="8229600" cy="914400"/>
          </a:xfrm>
        </p:spPr>
        <p:txBody>
          <a:bodyPr/>
          <a:lstStyle/>
          <a:p>
            <a:r>
              <a:rPr lang="en-US" noProof="0" dirty="0" smtClean="0"/>
              <a:t>Layer 2 – Management Server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2822972"/>
          </a:xfrm>
        </p:spPr>
        <p:txBody>
          <a:bodyPr>
            <a:normAutofit fontScale="92500" lnSpcReduction="20000"/>
          </a:bodyPr>
          <a:lstStyle/>
          <a:p>
            <a:pPr marL="174867" indent="-174867">
              <a:buFont typeface="Arial" pitchFamily="34" charset="0"/>
              <a:buChar char="•"/>
            </a:pPr>
            <a:r>
              <a:rPr lang="da-DK" dirty="0"/>
              <a:t>Memory</a:t>
            </a:r>
          </a:p>
          <a:p>
            <a:pPr marL="174867" indent="-174867">
              <a:buFont typeface="Arial" pitchFamily="34" charset="0"/>
              <a:buChar char="•"/>
            </a:pPr>
            <a:r>
              <a:rPr lang="da-DK" dirty="0" err="1" smtClean="0"/>
              <a:t>Installed</a:t>
            </a:r>
            <a:r>
              <a:rPr lang="da-DK" dirty="0" smtClean="0"/>
              <a:t> </a:t>
            </a:r>
            <a:r>
              <a:rPr lang="da-DK" dirty="0" err="1" smtClean="0"/>
              <a:t>connectors</a:t>
            </a:r>
            <a:r>
              <a:rPr lang="da-DK" dirty="0" smtClean="0"/>
              <a:t> on the </a:t>
            </a:r>
            <a:r>
              <a:rPr lang="da-DK" dirty="0"/>
              <a:t>Management </a:t>
            </a:r>
            <a:r>
              <a:rPr lang="da-DK" dirty="0" smtClean="0"/>
              <a:t>Server</a:t>
            </a:r>
            <a:endParaRPr lang="da-DK" dirty="0"/>
          </a:p>
          <a:p>
            <a:pPr marL="174867" indent="-174867">
              <a:buFont typeface="Arial" pitchFamily="34" charset="0"/>
              <a:buChar char="•"/>
            </a:pPr>
            <a:r>
              <a:rPr lang="da-DK" dirty="0" err="1" smtClean="0"/>
              <a:t>Distribute</a:t>
            </a:r>
            <a:r>
              <a:rPr lang="da-DK" dirty="0" smtClean="0"/>
              <a:t> the </a:t>
            </a:r>
            <a:r>
              <a:rPr lang="da-DK" dirty="0" err="1" smtClean="0"/>
              <a:t>Workload</a:t>
            </a:r>
            <a:r>
              <a:rPr lang="da-DK" dirty="0" smtClean="0"/>
              <a:t> </a:t>
            </a:r>
            <a:endParaRPr lang="da-DK" dirty="0"/>
          </a:p>
          <a:p>
            <a:pPr marL="174867" indent="-174867">
              <a:buFont typeface="Arial" pitchFamily="34" charset="0"/>
              <a:buChar char="•"/>
            </a:pPr>
            <a:r>
              <a:rPr lang="da-DK" dirty="0"/>
              <a:t>Resource pools</a:t>
            </a:r>
          </a:p>
          <a:p>
            <a:pPr marL="174867" indent="-174867">
              <a:buFont typeface="Arial" pitchFamily="34" charset="0"/>
              <a:buChar char="•"/>
            </a:pPr>
            <a:r>
              <a:rPr lang="da-DK" dirty="0"/>
              <a:t>GW servers </a:t>
            </a:r>
            <a:r>
              <a:rPr lang="da-DK" dirty="0" smtClean="0"/>
              <a:t>if </a:t>
            </a:r>
            <a:r>
              <a:rPr lang="da-DK" dirty="0" err="1" smtClean="0"/>
              <a:t>round</a:t>
            </a:r>
            <a:r>
              <a:rPr lang="da-DK" dirty="0" smtClean="0"/>
              <a:t> time </a:t>
            </a:r>
            <a:r>
              <a:rPr lang="da-DK" dirty="0" err="1" smtClean="0"/>
              <a:t>threshold</a:t>
            </a:r>
            <a:r>
              <a:rPr lang="da-DK" dirty="0" smtClean="0"/>
              <a:t> </a:t>
            </a:r>
            <a:r>
              <a:rPr lang="da-DK" dirty="0"/>
              <a:t>&gt; 20 ms</a:t>
            </a:r>
          </a:p>
          <a:p>
            <a:pPr marL="174867" indent="-174867">
              <a:buFont typeface="Arial" pitchFamily="34" charset="0"/>
              <a:buChar char="•"/>
            </a:pPr>
            <a:r>
              <a:rPr lang="da-DK" dirty="0"/>
              <a:t>Processer: </a:t>
            </a:r>
          </a:p>
          <a:p>
            <a:pPr marL="416167" lvl="1" indent="-174867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HKLM\SOFTWARE\Microsoft\Microsoft Operations Manager\3.0\</a:t>
            </a:r>
            <a:r>
              <a:rPr lang="en-US" dirty="0" err="1">
                <a:solidFill>
                  <a:schemeClr val="bg1"/>
                </a:solidFill>
              </a:rPr>
              <a:t>GroupCalcPollingIntervalMilliseconds</a:t>
            </a:r>
            <a:endParaRPr lang="da-DK" dirty="0">
              <a:solidFill>
                <a:schemeClr val="bg1"/>
              </a:solidFill>
            </a:endParaRPr>
          </a:p>
          <a:p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17918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Layer 3 – Agent, Linux, Network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4867" indent="-174867">
              <a:buFont typeface="Arial" pitchFamily="34" charset="0"/>
              <a:buChar char="•"/>
            </a:pPr>
            <a:r>
              <a:rPr lang="da-DK" sz="2800" dirty="0"/>
              <a:t>Management Pack Design – </a:t>
            </a:r>
            <a:r>
              <a:rPr lang="da-DK" sz="2800" dirty="0" err="1"/>
              <a:t>discoveries</a:t>
            </a:r>
            <a:endParaRPr lang="da-DK" sz="2800" dirty="0"/>
          </a:p>
          <a:p>
            <a:pPr marL="174867" indent="-174867">
              <a:buFont typeface="Arial" pitchFamily="34" charset="0"/>
              <a:buChar char="•"/>
            </a:pPr>
            <a:r>
              <a:rPr lang="da-DK" sz="2800" dirty="0"/>
              <a:t>Scripts, </a:t>
            </a:r>
            <a:r>
              <a:rPr lang="da-DK" sz="2800" dirty="0" err="1"/>
              <a:t>Powershell</a:t>
            </a:r>
            <a:r>
              <a:rPr lang="da-DK" sz="2800" dirty="0"/>
              <a:t> timeout</a:t>
            </a:r>
          </a:p>
          <a:p>
            <a:pPr marL="174867" indent="-174867">
              <a:buFont typeface="Arial" pitchFamily="34" charset="0"/>
              <a:buChar char="•"/>
            </a:pPr>
            <a:r>
              <a:rPr lang="da-DK" sz="2800" dirty="0" err="1"/>
              <a:t>MaximumQueuesizeKB</a:t>
            </a:r>
            <a:endParaRPr lang="da-DK" sz="2800" dirty="0"/>
          </a:p>
          <a:p>
            <a:pPr marL="174867" indent="-174867">
              <a:buFont typeface="Arial" pitchFamily="34" charset="0"/>
              <a:buChar char="•"/>
            </a:pPr>
            <a:r>
              <a:rPr lang="da-DK" sz="2800" dirty="0"/>
              <a:t>Netværk </a:t>
            </a:r>
            <a:r>
              <a:rPr lang="da-DK" sz="2800" dirty="0" smtClean="0"/>
              <a:t>and Linux</a:t>
            </a:r>
            <a:endParaRPr lang="da-DK" sz="2800" dirty="0"/>
          </a:p>
          <a:p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38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Demo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SQL Server Performance</a:t>
            </a:r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8127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914400"/>
          </a:xfrm>
        </p:spPr>
        <p:txBody>
          <a:bodyPr/>
          <a:lstStyle/>
          <a:p>
            <a:r>
              <a:rPr lang="en-US" noProof="0" dirty="0" smtClean="0"/>
              <a:t>News in 2012 R2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918"/>
            <a:ext cx="8229600" cy="28229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/>
              <a:t>Advisor</a:t>
            </a:r>
            <a:endParaRPr lang="en-US" sz="1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System Center Management Pack for VMM Fabric Dashboard 2012 R2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b="1" dirty="0"/>
              <a:t>IPv6 </a:t>
            </a:r>
            <a:r>
              <a:rPr lang="da-DK" sz="1600" b="1" dirty="0" err="1"/>
              <a:t>ifm</a:t>
            </a:r>
            <a:r>
              <a:rPr lang="da-DK" sz="1600" b="1" dirty="0"/>
              <a:t> Network </a:t>
            </a:r>
            <a:r>
              <a:rPr lang="da-DK" sz="1600" b="1" dirty="0" err="1"/>
              <a:t>Discovery</a:t>
            </a:r>
            <a:endParaRPr lang="da-DK" sz="1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b="1" dirty="0"/>
              <a:t>Microsoft </a:t>
            </a:r>
            <a:r>
              <a:rPr lang="da-DK" sz="1600" b="1" dirty="0" err="1"/>
              <a:t>Monitoring</a:t>
            </a:r>
            <a:r>
              <a:rPr lang="da-DK" sz="1600" b="1" dirty="0"/>
              <a:t> Agent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b="1" dirty="0" err="1"/>
              <a:t>DevOps</a:t>
            </a:r>
            <a:endParaRPr lang="da-DK" sz="16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b="1" dirty="0"/>
              <a:t>Java APM (</a:t>
            </a:r>
            <a:r>
              <a:rPr lang="da-DK" sz="1600" b="1" dirty="0" err="1"/>
              <a:t>Tomcat</a:t>
            </a:r>
            <a:r>
              <a:rPr lang="da-DK" sz="1600" b="1" dirty="0"/>
              <a:t>, JDK, </a:t>
            </a:r>
            <a:r>
              <a:rPr lang="da-DK" sz="1600" b="1" dirty="0" err="1"/>
              <a:t>GenericServlets</a:t>
            </a:r>
            <a:r>
              <a:rPr lang="da-DK" sz="1600" b="1" dirty="0"/>
              <a:t>, Struts, Struts2, Axis)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b="1" dirty="0"/>
              <a:t>Dashboard Performance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7434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67" y="123478"/>
            <a:ext cx="8229600" cy="914400"/>
          </a:xfrm>
        </p:spPr>
        <p:txBody>
          <a:bodyPr/>
          <a:lstStyle/>
          <a:p>
            <a:r>
              <a:rPr lang="en-US" noProof="0" dirty="0" smtClean="0"/>
              <a:t>Advisor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7" y="1037878"/>
            <a:ext cx="6428136" cy="3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381000" y="1563638"/>
            <a:ext cx="8229600" cy="261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CA0078"/>
              </a:buClr>
              <a:buFont typeface="Arial"/>
              <a:buNone/>
              <a:defRPr sz="2600" b="0" i="0" strike="noStrike" kern="120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CA0078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CA0078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CA0078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CA0078"/>
              </a:buClr>
              <a:buFont typeface="Arial"/>
              <a:buNone/>
              <a:defRPr sz="2200" b="0" i="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Kåre Rude Andersen - </a:t>
            </a:r>
            <a:r>
              <a:rPr lang="da-DK" sz="1600" dirty="0" smtClean="0"/>
              <a:t>@</a:t>
            </a:r>
            <a:r>
              <a:rPr lang="da-DK" sz="1600" dirty="0" err="1" smtClean="0"/>
              <a:t>KraCoretech</a:t>
            </a:r>
            <a:endParaRPr lang="da-DK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Consultant </a:t>
            </a:r>
            <a:r>
              <a:rPr lang="en-US" sz="1600" dirty="0"/>
              <a:t>/ </a:t>
            </a:r>
            <a:r>
              <a:rPr lang="en-US" sz="1600" dirty="0" smtClean="0"/>
              <a:t>Speaker / Trainer </a:t>
            </a:r>
            <a:r>
              <a:rPr lang="en-US" sz="1600" dirty="0"/>
              <a:t>/ </a:t>
            </a:r>
            <a:r>
              <a:rPr lang="en-US" sz="1600" dirty="0" smtClean="0"/>
              <a:t>Member of Microsoft SC </a:t>
            </a:r>
            <a:r>
              <a:rPr lang="en-US" sz="1600" dirty="0"/>
              <a:t>Alliance </a:t>
            </a:r>
            <a:r>
              <a:rPr lang="en-US" sz="1600" dirty="0" smtClean="0"/>
              <a:t>Team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Coretech </a:t>
            </a:r>
            <a:r>
              <a:rPr lang="en-US" sz="1600" dirty="0"/>
              <a:t>A/S </a:t>
            </a:r>
            <a:r>
              <a:rPr lang="da-DK" sz="1600" dirty="0"/>
              <a:t>| </a:t>
            </a:r>
            <a:r>
              <a:rPr lang="da-DK" sz="1600" dirty="0" smtClean="0"/>
              <a:t>mail: kra@coretech.dk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457200" y="33950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Verdana"/>
                <a:ea typeface="+mj-ea"/>
                <a:cs typeface="+mj-cs"/>
              </a:defRPr>
            </a:lvl1pPr>
          </a:lstStyle>
          <a:p>
            <a:r>
              <a:rPr lang="en-US" dirty="0" smtClean="0"/>
              <a:t>Who am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Demo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Advisor</a:t>
            </a:r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44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SDK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87774"/>
            <a:ext cx="4140459" cy="1715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 fov="3000000">
              <a:rot lat="780000" lon="1800000" rev="2142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4546848" cy="2822972"/>
          </a:xfrm>
        </p:spPr>
        <p:txBody>
          <a:bodyPr>
            <a:normAutofit fontScale="92500"/>
          </a:bodyPr>
          <a:lstStyle/>
          <a:p>
            <a:r>
              <a:rPr lang="da-DK" sz="2800" b="1" dirty="0" err="1" smtClean="0"/>
              <a:t>Create</a:t>
            </a:r>
            <a:r>
              <a:rPr lang="da-DK" sz="2800" b="1" dirty="0" smtClean="0"/>
              <a:t> Groups in SCOM</a:t>
            </a:r>
          </a:p>
          <a:p>
            <a:r>
              <a:rPr lang="da-DK" sz="2800" b="1" dirty="0" err="1" smtClean="0"/>
              <a:t>Define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Services SLA and SLO</a:t>
            </a:r>
          </a:p>
          <a:p>
            <a:r>
              <a:rPr lang="da-DK" sz="2800" b="1" dirty="0" err="1" smtClean="0"/>
              <a:t>Create</a:t>
            </a:r>
            <a:r>
              <a:rPr lang="da-DK" sz="2800" b="1" dirty="0" smtClean="0"/>
              <a:t> Rollup and Present</a:t>
            </a:r>
          </a:p>
        </p:txBody>
      </p:sp>
    </p:spTree>
    <p:extLst>
      <p:ext uri="{BB962C8B-B14F-4D97-AF65-F5344CB8AC3E}">
        <p14:creationId xmlns:p14="http://schemas.microsoft.com/office/powerpoint/2010/main" val="3498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7504" y="-164554"/>
            <a:ext cx="8229600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SDK – Web Services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749846"/>
            <a:ext cx="82809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" dirty="0" err="1">
                <a:solidFill>
                  <a:srgbClr val="00008B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ServiceNowUrl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AlertXML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ErrorActionPreference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"stop</a:t>
            </a:r>
            <a:r>
              <a:rPr lang="en-US" sz="600" dirty="0" smtClean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600" dirty="0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Import-</a:t>
            </a:r>
            <a:r>
              <a:rPr lang="da-DK" sz="600" dirty="0" err="1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Module</a:t>
            </a: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 err="1">
                <a:solidFill>
                  <a:srgbClr val="8A2BE2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OperationsManager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$Alert</a:t>
            </a: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 err="1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Get-SCOMAlert</a:t>
            </a: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-Id</a:t>
            </a: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da-DK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AlertXML</a:t>
            </a:r>
            <a:r>
              <a:rPr lang="da-DK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a-DK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AlertId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#login SOAP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$username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600" dirty="0" smtClean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MIDserver3M"</a:t>
            </a:r>
            <a:r>
              <a:rPr lang="en-US" sz="600" dirty="0" smtClean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$password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"password"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 err="1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ConvertTo-SecureString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00" dirty="0" err="1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asPlainText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-Force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$credential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New-Object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 err="1">
                <a:solidFill>
                  <a:srgbClr val="8A2BE2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System.Management.Automation.PSCredential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username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$password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'https</a:t>
            </a:r>
            <a:r>
              <a:rPr lang="en-US" sz="600" dirty="0" smtClean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://MMMdev.service-now.com/</a:t>
            </a:r>
            <a:r>
              <a:rPr lang="en-US" sz="600" dirty="0" err="1" smtClean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u_scom.do?WSDL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New-</a:t>
            </a:r>
            <a:r>
              <a:rPr lang="en-US" sz="600" dirty="0" err="1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WebServiceProxy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00" dirty="0" err="1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-Credential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$credential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#get </a:t>
            </a:r>
            <a:r>
              <a:rPr lang="en-US" sz="600" dirty="0" err="1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autogenerated</a:t>
            </a: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namespace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$type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GetType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Namespace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new-object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$type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'.insert'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#Insert a new record with these values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acknowledgesync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8B00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""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Category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customfield1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$Alert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Custom1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customfield2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$Alert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Custom2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 smtClean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AlertDescription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id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AlertId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managementgroup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managementgroup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#TODO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monitoringobjectfullname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ManagedEntityFullName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monitoringobjectid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ManagedEntity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monitoringobjectpath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ManagedEntityPath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AlertName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netbioscomputername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netbioscomputername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#TODO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owner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AlertOwner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AlertParams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principalname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principalname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#TODO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priority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priority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repeatcount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RepeatCount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resolutionstate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ResolutionStateName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severity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severity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sitename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sitename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64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#TODO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timeraised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TimeRaised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timeresolution_telastmodified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Alert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TimeResolutionStateLastModified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$result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$insert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$Alert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Set-</a:t>
            </a:r>
            <a:r>
              <a:rPr lang="en-US" sz="600" dirty="0" err="1">
                <a:solidFill>
                  <a:srgbClr val="0000FF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SCOMAlert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00" dirty="0" err="1">
                <a:solidFill>
                  <a:srgbClr val="00008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TicketId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600" dirty="0" err="1">
                <a:solidFill>
                  <a:srgbClr val="FF4500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en-US" sz="600" dirty="0" err="1">
                <a:solidFill>
                  <a:srgbClr val="A9A9A9"/>
                </a:solidFill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" dirty="0" err="1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display_value</a:t>
            </a:r>
            <a:r>
              <a:rPr lang="en-US" sz="600" dirty="0"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7504" y="-164554"/>
            <a:ext cx="8229600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SDK – Get the </a:t>
            </a:r>
            <a:r>
              <a:rPr lang="en-US" dirty="0" err="1" smtClean="0"/>
              <a:t>Guids</a:t>
            </a:r>
            <a:r>
              <a:rPr lang="en-US" dirty="0" smtClean="0"/>
              <a:t> from Name</a:t>
            </a:r>
            <a:endParaRPr lang="en-US" dirty="0"/>
          </a:p>
        </p:txBody>
      </p:sp>
      <p:pic>
        <p:nvPicPr>
          <p:cNvPr id="6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0" y="1059582"/>
            <a:ext cx="6582872" cy="374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-164554"/>
            <a:ext cx="8229600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SDK – Get </a:t>
            </a:r>
            <a:r>
              <a:rPr lang="en-US" dirty="0" err="1" smtClean="0"/>
              <a:t>HealthState</a:t>
            </a:r>
            <a:endParaRPr lang="en-US" dirty="0"/>
          </a:p>
        </p:txBody>
      </p:sp>
      <p:pic>
        <p:nvPicPr>
          <p:cNvPr id="7" name="Picture 1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9" y="915566"/>
            <a:ext cx="7425510" cy="317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Use-Cases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Automatic </a:t>
            </a:r>
            <a:r>
              <a:rPr lang="en-US" sz="2800" dirty="0"/>
              <a:t>Maintenance Mode</a:t>
            </a:r>
          </a:p>
          <a:p>
            <a:r>
              <a:rPr lang="da-DK" sz="2800" dirty="0"/>
              <a:t>Alert Robot</a:t>
            </a:r>
          </a:p>
          <a:p>
            <a:r>
              <a:rPr lang="da-DK" sz="2800" dirty="0" err="1"/>
              <a:t>Resend</a:t>
            </a:r>
            <a:r>
              <a:rPr lang="da-DK" sz="2800" dirty="0"/>
              <a:t> Alert </a:t>
            </a:r>
            <a:r>
              <a:rPr lang="da-DK" sz="2800" dirty="0" err="1" smtClean="0"/>
              <a:t>again</a:t>
            </a:r>
            <a:endParaRPr lang="da-DK" sz="2800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2931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Automatic Maintenance Mode</a:t>
            </a:r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539553" y="1737446"/>
            <a:ext cx="7992888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+mj-lt"/>
              </a:rPr>
              <a:t>Use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either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da-DK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www.systemcentercentral.com/opsmgr-2012-group-maintenance-mode-via-powershell-the-way-it-should-be</a:t>
            </a:r>
            <a:endParaRPr lang="da-DK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+mj-lt"/>
              </a:rPr>
              <a:t>or</a:t>
            </a:r>
          </a:p>
          <a:p>
            <a:r>
              <a:rPr lang="da-DK" dirty="0">
                <a:solidFill>
                  <a:schemeClr val="bg1"/>
                </a:solidFill>
                <a:latin typeface="+mj-lt"/>
              </a:rPr>
              <a:t>http://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gallery.technet.microsoft.com/scriptcenter/Put-OM2012-Computer-Group-43902672</a:t>
            </a:r>
          </a:p>
          <a:p>
            <a:endParaRPr lang="da-DK" dirty="0">
              <a:solidFill>
                <a:schemeClr val="bg1"/>
              </a:solidFill>
              <a:latin typeface="+mj-lt"/>
            </a:endParaRPr>
          </a:p>
          <a:p>
            <a:r>
              <a:rPr lang="da-DK" dirty="0" smtClean="0">
                <a:solidFill>
                  <a:schemeClr val="bg1"/>
                </a:solidFill>
                <a:latin typeface="+mj-lt"/>
              </a:rPr>
              <a:t>Next slide</a:t>
            </a:r>
          </a:p>
          <a:p>
            <a:endParaRPr lang="da-DK" dirty="0" smtClean="0">
              <a:solidFill>
                <a:schemeClr val="bg1"/>
              </a:solidFill>
              <a:latin typeface="+mj-lt"/>
            </a:endParaRPr>
          </a:p>
          <a:p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80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Automatic Maintenance Mode</a:t>
            </a:r>
            <a:endParaRPr lang="en-US" noProof="0" dirty="0"/>
          </a:p>
        </p:txBody>
      </p:sp>
      <p:sp>
        <p:nvSpPr>
          <p:cNvPr id="6" name="Rectangle 5"/>
          <p:cNvSpPr/>
          <p:nvPr/>
        </p:nvSpPr>
        <p:spPr>
          <a:xfrm>
            <a:off x="539553" y="1737446"/>
            <a:ext cx="799288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>
                <a:solidFill>
                  <a:schemeClr val="bg1"/>
                </a:solidFill>
                <a:latin typeface="+mj-lt"/>
              </a:rPr>
              <a:t>Create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 a Command Channel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that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 runs a script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like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a-DK" dirty="0" err="1" smtClean="0">
                <a:solidFill>
                  <a:schemeClr val="bg1"/>
                </a:solidFill>
                <a:latin typeface="+mj-lt"/>
              </a:rPr>
              <a:t>this</a:t>
            </a:r>
            <a:r>
              <a:rPr lang="da-DK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endParaRPr lang="da-DK" dirty="0" smtClean="0">
              <a:solidFill>
                <a:schemeClr val="bg1"/>
              </a:solidFill>
              <a:latin typeface="+mj-lt"/>
            </a:endParaRPr>
          </a:p>
          <a:p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2283718"/>
            <a:ext cx="805982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-164554"/>
            <a:ext cx="8229600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Alert Robot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406" y="728975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Import-Module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OperationsManager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$Alerts = get-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scomalert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ResolutionState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($Alerts)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($Alert in $Alerts)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{   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$null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switch -wildcard ($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Alert.Description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"*Active directory*" {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10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"*DNS*"              {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30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"*Cisco*"            {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250}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switch -wildcard ($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Alert.Name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"ACME.Monitor.Event.Dummy.100" {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249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"Another Alert Text" {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10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-ne $null)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{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Alert.ResolutionState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newState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$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Alert.Update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(“Resolution State changed automatically by the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QueueManager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Robot”)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-164554"/>
            <a:ext cx="8229600" cy="914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Resend Alert again, again a…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406" y="728975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$</a:t>
            </a:r>
            <a:r>
              <a:rPr lang="da-DK" dirty="0" err="1"/>
              <a:t>oldAlerts</a:t>
            </a:r>
            <a:r>
              <a:rPr lang="da-DK" dirty="0"/>
              <a:t> = </a:t>
            </a:r>
            <a:r>
              <a:rPr lang="da-DK" dirty="0" err="1"/>
              <a:t>Get-SCOMAlert</a:t>
            </a:r>
            <a:r>
              <a:rPr lang="da-DK" dirty="0"/>
              <a:t> | </a:t>
            </a:r>
            <a:r>
              <a:rPr lang="da-DK" dirty="0" err="1"/>
              <a:t>Where</a:t>
            </a:r>
            <a:r>
              <a:rPr lang="da-DK" dirty="0"/>
              <a:t>-Object {($_.</a:t>
            </a:r>
            <a:r>
              <a:rPr lang="da-DK" dirty="0" err="1"/>
              <a:t>LastModified</a:t>
            </a:r>
            <a:r>
              <a:rPr lang="da-DK" dirty="0"/>
              <a:t> -ge [</a:t>
            </a:r>
            <a:r>
              <a:rPr lang="da-DK" dirty="0" err="1"/>
              <a:t>DateTime</a:t>
            </a:r>
            <a:r>
              <a:rPr lang="da-DK" dirty="0"/>
              <a:t>]::</a:t>
            </a:r>
            <a:r>
              <a:rPr lang="da-DK" dirty="0" err="1"/>
              <a:t>Now.AddHours</a:t>
            </a:r>
            <a:r>
              <a:rPr lang="da-DK" dirty="0"/>
              <a:t>(-4)) -and ($_.</a:t>
            </a:r>
            <a:r>
              <a:rPr lang="da-DK" dirty="0" err="1"/>
              <a:t>ResolutionState</a:t>
            </a:r>
            <a:r>
              <a:rPr lang="da-DK" dirty="0"/>
              <a:t> -</a:t>
            </a:r>
            <a:r>
              <a:rPr lang="da-DK" dirty="0" err="1"/>
              <a:t>eq</a:t>
            </a:r>
            <a:r>
              <a:rPr lang="da-DK" dirty="0"/>
              <a:t> 0</a:t>
            </a:r>
            <a:r>
              <a:rPr lang="da-DK" dirty="0" smtClean="0"/>
              <a:t>)}</a:t>
            </a:r>
          </a:p>
          <a:p>
            <a:endParaRPr lang="da-DK" dirty="0"/>
          </a:p>
          <a:p>
            <a:r>
              <a:rPr lang="da-DK" dirty="0" err="1"/>
              <a:t>ForEach</a:t>
            </a:r>
            <a:r>
              <a:rPr lang="da-DK" dirty="0"/>
              <a:t>($alert in $</a:t>
            </a:r>
            <a:r>
              <a:rPr lang="da-DK" dirty="0" err="1"/>
              <a:t>oldAlerts</a:t>
            </a:r>
            <a:r>
              <a:rPr lang="da-DK" dirty="0"/>
              <a:t>) </a:t>
            </a:r>
            <a:endParaRPr lang="da-DK" dirty="0" smtClean="0"/>
          </a:p>
          <a:p>
            <a:r>
              <a:rPr lang="da-DK" dirty="0" smtClean="0"/>
              <a:t>{</a:t>
            </a:r>
            <a:endParaRPr lang="da-DK" dirty="0"/>
          </a:p>
          <a:p>
            <a:r>
              <a:rPr lang="da-DK" dirty="0"/>
              <a:t>$</a:t>
            </a:r>
            <a:r>
              <a:rPr lang="da-DK" dirty="0" err="1"/>
              <a:t>alert.Update</a:t>
            </a:r>
            <a:r>
              <a:rPr lang="da-DK" dirty="0"/>
              <a:t>("")</a:t>
            </a:r>
          </a:p>
          <a:p>
            <a:r>
              <a:rPr lang="da-DK" dirty="0"/>
              <a:t>}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Agenda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800" b="1" dirty="0" err="1" smtClean="0"/>
              <a:t>Introduction</a:t>
            </a:r>
            <a:r>
              <a:rPr lang="da-DK" sz="2800" b="1" dirty="0" smtClean="0"/>
              <a:t> to Services</a:t>
            </a:r>
            <a:endParaRPr lang="da-DK" sz="2800" b="1" dirty="0"/>
          </a:p>
          <a:p>
            <a:r>
              <a:rPr lang="da-DK" sz="2800" b="1" dirty="0" err="1" smtClean="0"/>
              <a:t>Ready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Steady</a:t>
            </a:r>
            <a:r>
              <a:rPr lang="da-DK" sz="2800" b="1" dirty="0" smtClean="0"/>
              <a:t> – GO!</a:t>
            </a:r>
            <a:endParaRPr lang="da-DK" sz="2800" b="1" dirty="0"/>
          </a:p>
          <a:p>
            <a:r>
              <a:rPr lang="da-DK" sz="2800" b="1" dirty="0" smtClean="0"/>
              <a:t>Present SLO and </a:t>
            </a:r>
            <a:r>
              <a:rPr lang="da-DK" sz="2800" b="1" dirty="0"/>
              <a:t>SLA </a:t>
            </a:r>
            <a:r>
              <a:rPr lang="da-DK" sz="2800" b="1" dirty="0" smtClean="0"/>
              <a:t>in a Dashboard</a:t>
            </a:r>
            <a:endParaRPr lang="da-DK" sz="2800" b="1" dirty="0"/>
          </a:p>
          <a:p>
            <a:r>
              <a:rPr lang="da-DK" sz="2800" b="1" dirty="0" err="1" smtClean="0"/>
              <a:t>Bottlenecks</a:t>
            </a:r>
            <a:r>
              <a:rPr lang="da-DK" sz="2800" b="1" dirty="0" smtClean="0"/>
              <a:t> </a:t>
            </a:r>
            <a:r>
              <a:rPr lang="da-DK" sz="2800" b="1" dirty="0"/>
              <a:t>– SCOM Performance</a:t>
            </a:r>
          </a:p>
          <a:p>
            <a:r>
              <a:rPr lang="en-US" sz="2800" b="1" dirty="0" err="1" smtClean="0"/>
              <a:t>Whats</a:t>
            </a:r>
            <a:r>
              <a:rPr lang="en-US" sz="2800" b="1" dirty="0" smtClean="0"/>
              <a:t> New in R2</a:t>
            </a:r>
            <a:endParaRPr lang="en-US" sz="2800" b="1" dirty="0"/>
          </a:p>
          <a:p>
            <a:r>
              <a:rPr lang="da-DK" sz="2800" b="1" dirty="0" err="1"/>
              <a:t>Use</a:t>
            </a:r>
            <a:r>
              <a:rPr lang="da-DK" sz="2800" b="1" dirty="0"/>
              <a:t> cases</a:t>
            </a:r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0878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Summary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Present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Services</a:t>
            </a:r>
          </a:p>
          <a:p>
            <a:r>
              <a:rPr lang="da-DK" sz="2800" b="1" dirty="0" smtClean="0"/>
              <a:t>Find the </a:t>
            </a:r>
            <a:r>
              <a:rPr lang="da-DK" sz="2800" b="1" dirty="0" err="1" smtClean="0"/>
              <a:t>bottlenecks</a:t>
            </a:r>
            <a:endParaRPr lang="da-DK" sz="2800" b="1" dirty="0" smtClean="0"/>
          </a:p>
          <a:p>
            <a:r>
              <a:rPr lang="da-DK" sz="2800" b="1" dirty="0" err="1" smtClean="0"/>
              <a:t>Implement</a:t>
            </a:r>
            <a:r>
              <a:rPr lang="da-DK" sz="2800" b="1" dirty="0" smtClean="0"/>
              <a:t> Automation</a:t>
            </a:r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531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419622"/>
            <a:ext cx="613102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 smtClean="0"/>
              <a:t>Please</a:t>
            </a:r>
            <a:r>
              <a:rPr lang="nb-NO" dirty="0" smtClean="0"/>
              <a:t> </a:t>
            </a:r>
            <a:r>
              <a:rPr lang="nb-NO" dirty="0" err="1" smtClean="0"/>
              <a:t>evaluate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session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leave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74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Services Concept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800" b="1" dirty="0" smtClean="0"/>
              <a:t>ITEL/MOF </a:t>
            </a:r>
            <a:r>
              <a:rPr lang="da-DK" sz="2800" b="1" dirty="0" err="1" smtClean="0"/>
              <a:t>Process</a:t>
            </a:r>
            <a:endParaRPr lang="da-DK" sz="2800" b="1" dirty="0" smtClean="0"/>
          </a:p>
          <a:p>
            <a:pPr lvl="1"/>
            <a:r>
              <a:rPr lang="da-DK" sz="2400" b="1" dirty="0" smtClean="0"/>
              <a:t>People, </a:t>
            </a:r>
            <a:r>
              <a:rPr lang="da-DK" sz="2400" b="1" dirty="0" err="1" smtClean="0"/>
              <a:t>Process</a:t>
            </a:r>
            <a:r>
              <a:rPr lang="da-DK" sz="2400" b="1" dirty="0" smtClean="0"/>
              <a:t> and IT</a:t>
            </a:r>
          </a:p>
          <a:p>
            <a:r>
              <a:rPr lang="da-DK" sz="2800" b="1" dirty="0" smtClean="0"/>
              <a:t>Service Alert </a:t>
            </a:r>
            <a:r>
              <a:rPr lang="da-DK" sz="2800" b="1" dirty="0" err="1" smtClean="0"/>
              <a:t>Escalation</a:t>
            </a:r>
            <a:endParaRPr lang="da-DK" sz="2800" b="1" dirty="0" smtClean="0"/>
          </a:p>
          <a:p>
            <a:r>
              <a:rPr lang="da-DK" sz="2800" b="1" dirty="0" smtClean="0"/>
              <a:t>Service </a:t>
            </a:r>
            <a:r>
              <a:rPr lang="da-DK" sz="2800" b="1" dirty="0" err="1" smtClean="0"/>
              <a:t>Owners</a:t>
            </a:r>
            <a:r>
              <a:rPr lang="da-DK" sz="2800" b="1" dirty="0" smtClean="0"/>
              <a:t> (</a:t>
            </a:r>
            <a:r>
              <a:rPr lang="da-DK" sz="2800" b="1" dirty="0" err="1" smtClean="0"/>
              <a:t>layer</a:t>
            </a:r>
            <a:r>
              <a:rPr lang="da-DK" sz="2800" b="1" dirty="0" smtClean="0"/>
              <a:t> 1-2-3)</a:t>
            </a:r>
          </a:p>
          <a:p>
            <a:r>
              <a:rPr lang="da-DK" sz="2800" b="1" dirty="0" smtClean="0"/>
              <a:t>1/3 have a </a:t>
            </a:r>
            <a:r>
              <a:rPr lang="da-DK" sz="2800" b="1" dirty="0" err="1" smtClean="0"/>
              <a:t>defined</a:t>
            </a:r>
            <a:r>
              <a:rPr lang="da-DK" sz="2800" b="1" dirty="0" smtClean="0"/>
              <a:t> service plan, and </a:t>
            </a:r>
            <a:r>
              <a:rPr lang="da-DK" sz="2800" b="1" dirty="0" err="1" smtClean="0"/>
              <a:t>less</a:t>
            </a:r>
            <a:r>
              <a:rPr lang="da-DK" sz="2800" b="1" dirty="0" smtClean="0"/>
              <a:t> downtime</a:t>
            </a:r>
          </a:p>
          <a:p>
            <a:endParaRPr lang="da-DK" sz="2800" b="1" dirty="0" smtClean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8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Services Concept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1" dirty="0" smtClean="0"/>
              <a:t>Clear Goal</a:t>
            </a:r>
          </a:p>
          <a:p>
            <a:r>
              <a:rPr lang="en-US" sz="2800" b="1" dirty="0" smtClean="0"/>
              <a:t>Base Monitoring</a:t>
            </a:r>
          </a:p>
          <a:p>
            <a:r>
              <a:rPr lang="en-US" sz="2800" b="1" dirty="0"/>
              <a:t>What is ”Normal</a:t>
            </a:r>
            <a:r>
              <a:rPr lang="en-US" sz="2800" b="1" dirty="0" smtClean="0"/>
              <a:t>”</a:t>
            </a:r>
          </a:p>
          <a:p>
            <a:r>
              <a:rPr lang="en-US" sz="2800" b="1" dirty="0"/>
              <a:t>Marketing yourself – Do your colleagues know about the fantastic work you are doing?</a:t>
            </a:r>
          </a:p>
          <a:p>
            <a:r>
              <a:rPr lang="en-US" sz="2800" b="1" dirty="0" smtClean="0"/>
              <a:t>Get the Control and Console</a:t>
            </a:r>
          </a:p>
          <a:p>
            <a:pPr lvl="1"/>
            <a:r>
              <a:rPr lang="en-US" sz="2400" b="1" dirty="0" smtClean="0"/>
              <a:t>Find those SQL Report Servers installed on HP HW</a:t>
            </a:r>
          </a:p>
          <a:p>
            <a:r>
              <a:rPr lang="en-US" sz="2800" b="1" dirty="0" smtClean="0"/>
              <a:t>Find the objects and the error</a:t>
            </a:r>
          </a:p>
          <a:p>
            <a:r>
              <a:rPr lang="en-US" sz="2800" b="1" dirty="0" smtClean="0"/>
              <a:t>Security Services – Use the products (AEM/ACS/APM)</a:t>
            </a:r>
          </a:p>
          <a:p>
            <a:r>
              <a:rPr lang="en-US" sz="2800" b="1" dirty="0" smtClean="0"/>
              <a:t>Service Catalog (CMDB – Service Manager)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85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Ready, Steady - GO!</a:t>
            </a:r>
            <a:endParaRPr lang="en-US" noProof="0" dirty="0"/>
          </a:p>
        </p:txBody>
      </p:sp>
      <p:pic>
        <p:nvPicPr>
          <p:cNvPr id="1026" name="Picture 2" descr="C:\Users\kra\AppData\Local\Temp\SNAGHTML1476a5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28112"/>
            <a:ext cx="5189078" cy="22133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4042792" cy="2822972"/>
          </a:xfrm>
        </p:spPr>
        <p:txBody>
          <a:bodyPr>
            <a:normAutofit fontScale="62500" lnSpcReduction="20000"/>
          </a:bodyPr>
          <a:lstStyle/>
          <a:p>
            <a:r>
              <a:rPr lang="da-DK" sz="2800" b="1" dirty="0" err="1" smtClean="0"/>
              <a:t>Define</a:t>
            </a:r>
            <a:r>
              <a:rPr lang="da-DK" sz="2800" b="1" dirty="0" smtClean="0"/>
              <a:t> the </a:t>
            </a:r>
            <a:r>
              <a:rPr lang="da-DK" sz="2800" b="1" dirty="0" err="1" smtClean="0"/>
              <a:t>Goal</a:t>
            </a:r>
            <a:endParaRPr lang="da-DK" sz="2800" b="1" dirty="0"/>
          </a:p>
          <a:p>
            <a:r>
              <a:rPr lang="da-DK" sz="2800" b="1" dirty="0" err="1" smtClean="0"/>
              <a:t>Define</a:t>
            </a:r>
            <a:r>
              <a:rPr lang="da-DK" sz="2800" b="1" dirty="0" smtClean="0"/>
              <a:t> Service </a:t>
            </a:r>
            <a:r>
              <a:rPr lang="da-DK" sz="2800" b="1" dirty="0" err="1" smtClean="0"/>
              <a:t>Owners</a:t>
            </a:r>
            <a:r>
              <a:rPr lang="da-DK" sz="2800" b="1" dirty="0" smtClean="0"/>
              <a:t> and let </a:t>
            </a:r>
            <a:r>
              <a:rPr lang="da-DK" sz="2800" b="1" dirty="0" err="1" smtClean="0"/>
              <a:t>them</a:t>
            </a:r>
            <a:r>
              <a:rPr lang="da-DK" sz="2800" b="1" dirty="0" smtClean="0"/>
              <a:t> in..</a:t>
            </a:r>
          </a:p>
          <a:p>
            <a:r>
              <a:rPr lang="da-DK" sz="2800" b="1" dirty="0" err="1" smtClean="0"/>
              <a:t>Define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which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dashboard</a:t>
            </a:r>
            <a:r>
              <a:rPr lang="da-DK" sz="2800" b="1" dirty="0"/>
              <a:t>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organization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will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see</a:t>
            </a:r>
            <a:endParaRPr lang="da-DK" sz="2800" b="1" dirty="0" smtClean="0"/>
          </a:p>
          <a:p>
            <a:r>
              <a:rPr lang="da-DK" sz="2800" b="1" dirty="0" smtClean="0"/>
              <a:t>Do a </a:t>
            </a:r>
            <a:r>
              <a:rPr lang="da-DK" sz="2800" b="1" dirty="0" err="1" smtClean="0"/>
              <a:t>PoC</a:t>
            </a:r>
            <a:r>
              <a:rPr lang="da-DK" sz="2800" b="1" dirty="0" smtClean="0"/>
              <a:t>, and Test</a:t>
            </a:r>
            <a:endParaRPr lang="da-DK" sz="2800" b="1" dirty="0"/>
          </a:p>
          <a:p>
            <a:r>
              <a:rPr lang="en-US" sz="2800" b="1" dirty="0" smtClean="0"/>
              <a:t>Built-in Dashboard</a:t>
            </a:r>
          </a:p>
          <a:p>
            <a:r>
              <a:rPr lang="da-DK" sz="2800" b="1" dirty="0" smtClean="0"/>
              <a:t>Visio Maps / </a:t>
            </a:r>
            <a:r>
              <a:rPr lang="da-DK" sz="2800" b="1" dirty="0" err="1" smtClean="0"/>
              <a:t>Sharepoint</a:t>
            </a:r>
            <a:endParaRPr lang="da-DK" sz="2800" b="1" dirty="0" smtClean="0"/>
          </a:p>
          <a:p>
            <a:r>
              <a:rPr lang="da-DK" sz="2800" b="1" dirty="0" smtClean="0"/>
              <a:t>3. part solutions</a:t>
            </a:r>
            <a:endParaRPr lang="en-US" sz="2800" b="1" dirty="0" smtClean="0"/>
          </a:p>
          <a:p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456648" y="4225291"/>
            <a:ext cx="566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http://coretech.dk/products/dashboard-scom</a:t>
            </a:r>
            <a:r>
              <a:rPr lang="da-DK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SLA Dashboard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87774"/>
            <a:ext cx="4140459" cy="1715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 fov="3000000">
              <a:rot lat="780000" lon="1800000" rev="2142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1"/>
            <a:ext cx="4546848" cy="2822972"/>
          </a:xfrm>
        </p:spPr>
        <p:txBody>
          <a:bodyPr>
            <a:normAutofit fontScale="92500"/>
          </a:bodyPr>
          <a:lstStyle/>
          <a:p>
            <a:r>
              <a:rPr lang="da-DK" sz="2800" b="1" dirty="0" err="1" smtClean="0"/>
              <a:t>Create</a:t>
            </a:r>
            <a:r>
              <a:rPr lang="da-DK" sz="2800" b="1" dirty="0" smtClean="0"/>
              <a:t> DA’s or Groups in SCOM</a:t>
            </a:r>
          </a:p>
          <a:p>
            <a:r>
              <a:rPr lang="da-DK" sz="2800" b="1" dirty="0" err="1" smtClean="0"/>
              <a:t>Define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your</a:t>
            </a:r>
            <a:r>
              <a:rPr lang="da-DK" sz="2800" b="1" dirty="0" smtClean="0"/>
              <a:t> Services SLA and SLO</a:t>
            </a:r>
          </a:p>
          <a:p>
            <a:r>
              <a:rPr lang="da-DK" sz="2800" b="1" dirty="0" err="1" smtClean="0"/>
              <a:t>Create</a:t>
            </a:r>
            <a:r>
              <a:rPr lang="da-DK" sz="2800" b="1" dirty="0" smtClean="0"/>
              <a:t> Rollup and Present</a:t>
            </a:r>
          </a:p>
        </p:txBody>
      </p:sp>
    </p:spTree>
    <p:extLst>
      <p:ext uri="{BB962C8B-B14F-4D97-AF65-F5344CB8AC3E}">
        <p14:creationId xmlns:p14="http://schemas.microsoft.com/office/powerpoint/2010/main" val="201302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Demo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 err="1" smtClean="0"/>
              <a:t>Create</a:t>
            </a:r>
            <a:r>
              <a:rPr lang="da-DK" sz="2800" b="1" dirty="0" smtClean="0"/>
              <a:t> a Group</a:t>
            </a:r>
          </a:p>
          <a:p>
            <a:r>
              <a:rPr lang="da-DK" sz="2800" b="1" dirty="0" smtClean="0"/>
              <a:t>Put SLA on it</a:t>
            </a:r>
          </a:p>
          <a:p>
            <a:r>
              <a:rPr lang="da-DK" sz="2800" b="1" dirty="0" smtClean="0"/>
              <a:t>Present it in </a:t>
            </a:r>
            <a:r>
              <a:rPr lang="da-DK" sz="2800" b="1" dirty="0" err="1" smtClean="0"/>
              <a:t>varios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ways</a:t>
            </a:r>
            <a:endParaRPr lang="da-DK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22800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Bottleneck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11710"/>
            <a:ext cx="8229600" cy="2822972"/>
          </a:xfrm>
        </p:spPr>
        <p:txBody>
          <a:bodyPr>
            <a:normAutofit/>
          </a:bodyPr>
          <a:lstStyle/>
          <a:p>
            <a:r>
              <a:rPr lang="da-DK" sz="2800" b="1" dirty="0" err="1" smtClean="0"/>
              <a:t>Where</a:t>
            </a:r>
            <a:r>
              <a:rPr lang="da-DK" sz="2800" b="1" dirty="0" smtClean="0"/>
              <a:t> is it </a:t>
            </a:r>
            <a:r>
              <a:rPr lang="da-DK" sz="2800" b="1" dirty="0" err="1" smtClean="0"/>
              <a:t>slow</a:t>
            </a:r>
            <a:r>
              <a:rPr lang="da-DK" sz="2800" b="1" dirty="0" smtClean="0"/>
              <a:t>?</a:t>
            </a:r>
          </a:p>
          <a:p>
            <a:r>
              <a:rPr lang="da-DK" sz="2800" b="1" dirty="0" err="1" smtClean="0"/>
              <a:t>Identify</a:t>
            </a:r>
            <a:r>
              <a:rPr lang="da-DK" sz="2800" b="1" dirty="0" smtClean="0"/>
              <a:t> the </a:t>
            </a:r>
            <a:r>
              <a:rPr lang="da-DK" sz="2800" b="1" dirty="0" err="1" smtClean="0"/>
              <a:t>individual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layers</a:t>
            </a:r>
            <a:endParaRPr lang="da-DK" sz="2800" b="1" dirty="0" smtClean="0"/>
          </a:p>
          <a:p>
            <a:r>
              <a:rPr lang="da-DK" sz="2800" b="1" dirty="0" err="1" smtClean="0"/>
              <a:t>What’s</a:t>
            </a:r>
            <a:r>
              <a:rPr lang="da-DK" sz="2800" b="1" dirty="0" smtClean="0"/>
              <a:t> Normal???</a:t>
            </a:r>
            <a:endParaRPr lang="da-DK" sz="2800" b="1" dirty="0"/>
          </a:p>
          <a:p>
            <a:pPr marL="0" indent="0">
              <a:buNone/>
            </a:pPr>
            <a:endParaRPr lang="en-US" sz="2800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987574"/>
            <a:ext cx="2475630" cy="19647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perspectiveContrastingLeftFacing" fov="3000000">
              <a:rot lat="780000" lon="1800000" rev="2142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C2013_template_16_9">
  <a:themeElements>
    <a:clrScheme name="NIC2012 Color Theme">
      <a:dk1>
        <a:sysClr val="windowText" lastClr="000000"/>
      </a:dk1>
      <a:lt1>
        <a:sysClr val="window" lastClr="FFFFFF"/>
      </a:lt1>
      <a:dk2>
        <a:srgbClr val="C0C1BF"/>
      </a:dk2>
      <a:lt2>
        <a:srgbClr val="DDDEDD"/>
      </a:lt2>
      <a:accent1>
        <a:srgbClr val="CE3A3F"/>
      </a:accent1>
      <a:accent2>
        <a:srgbClr val="6B141A"/>
      </a:accent2>
      <a:accent3>
        <a:srgbClr val="9D4283"/>
      </a:accent3>
      <a:accent4>
        <a:srgbClr val="4B1964"/>
      </a:accent4>
      <a:accent5>
        <a:srgbClr val="AECE4B"/>
      </a:accent5>
      <a:accent6>
        <a:srgbClr val="587F30"/>
      </a:accent6>
      <a:hlink>
        <a:srgbClr val="57B7C5"/>
      </a:hlink>
      <a:folHlink>
        <a:srgbClr val="17657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785EC3D-53B2-46C8-826B-01FFF79CBD10}" vid="{8E6B3297-507C-4760-B6AF-1C43A252C020}"/>
    </a:ext>
  </a:extLst>
</a:theme>
</file>

<file path=ppt/theme/theme2.xml><?xml version="1.0" encoding="utf-8"?>
<a:theme xmlns:a="http://schemas.openxmlformats.org/drawingml/2006/main" name="NIC2012 Secondary, bright background">
  <a:themeElements>
    <a:clrScheme name="NIC2012 Color Theme">
      <a:dk1>
        <a:sysClr val="windowText" lastClr="000000"/>
      </a:dk1>
      <a:lt1>
        <a:sysClr val="window" lastClr="FFFFFF"/>
      </a:lt1>
      <a:dk2>
        <a:srgbClr val="C0C1BF"/>
      </a:dk2>
      <a:lt2>
        <a:srgbClr val="DDDEDD"/>
      </a:lt2>
      <a:accent1>
        <a:srgbClr val="CE3A3F"/>
      </a:accent1>
      <a:accent2>
        <a:srgbClr val="6B141A"/>
      </a:accent2>
      <a:accent3>
        <a:srgbClr val="9D4283"/>
      </a:accent3>
      <a:accent4>
        <a:srgbClr val="4B1964"/>
      </a:accent4>
      <a:accent5>
        <a:srgbClr val="AECE4B"/>
      </a:accent5>
      <a:accent6>
        <a:srgbClr val="587F30"/>
      </a:accent6>
      <a:hlink>
        <a:srgbClr val="57B7C5"/>
      </a:hlink>
      <a:folHlink>
        <a:srgbClr val="1765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785EC3D-53B2-46C8-826B-01FFF79CBD10}" vid="{E16FBACA-82D3-4FDA-97A2-68E2F4DEC2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</TotalTime>
  <Words>983</Words>
  <Application>Microsoft Office PowerPoint</Application>
  <PresentationFormat>On-screen Show (16:9)</PresentationFormat>
  <Paragraphs>236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Lucida Console</vt:lpstr>
      <vt:lpstr>Times New Roman</vt:lpstr>
      <vt:lpstr>Verdana</vt:lpstr>
      <vt:lpstr>Wingdings</vt:lpstr>
      <vt:lpstr>NIC2013_template_16_9</vt:lpstr>
      <vt:lpstr>NIC2012 Secondary, bright background</vt:lpstr>
      <vt:lpstr>Kåre Rude Andersen</vt:lpstr>
      <vt:lpstr>PowerPoint Presentation</vt:lpstr>
      <vt:lpstr>Agenda</vt:lpstr>
      <vt:lpstr>Services Concept</vt:lpstr>
      <vt:lpstr>Services Concept</vt:lpstr>
      <vt:lpstr>Ready, Steady - GO!</vt:lpstr>
      <vt:lpstr>SLA Dashboard</vt:lpstr>
      <vt:lpstr>Demo</vt:lpstr>
      <vt:lpstr>Bottleneck</vt:lpstr>
      <vt:lpstr>Layer 1 - Database</vt:lpstr>
      <vt:lpstr>Layer 1 - Database</vt:lpstr>
      <vt:lpstr>Layer 1 – SQL – Why Wait?</vt:lpstr>
      <vt:lpstr>SQL – Database Performance</vt:lpstr>
      <vt:lpstr>Layer 2 – Management Server</vt:lpstr>
      <vt:lpstr>Layer 2 – Management Server</vt:lpstr>
      <vt:lpstr>Layer 3 – Agent, Linux, Network</vt:lpstr>
      <vt:lpstr>Demo</vt:lpstr>
      <vt:lpstr>News in 2012 R2</vt:lpstr>
      <vt:lpstr>Advisor</vt:lpstr>
      <vt:lpstr>Demo</vt:lpstr>
      <vt:lpstr>SDK</vt:lpstr>
      <vt:lpstr>PowerPoint Presentation</vt:lpstr>
      <vt:lpstr>PowerPoint Presentation</vt:lpstr>
      <vt:lpstr>PowerPoint Presentation</vt:lpstr>
      <vt:lpstr>Use-Cases</vt:lpstr>
      <vt:lpstr>Automatic Maintenance Mode</vt:lpstr>
      <vt:lpstr>Automatic Maintenance Mode</vt:lpstr>
      <vt:lpstr>PowerPoint Presentation</vt:lpstr>
      <vt:lpstr>PowerPoint Presentation</vt:lpstr>
      <vt:lpstr>Summary</vt:lpstr>
      <vt:lpstr>Please evaluate the session before you leave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Speaker Name here</dc:title>
  <dc:creator>Riis, Per</dc:creator>
  <cp:lastModifiedBy>Kåre Rude Andersen</cp:lastModifiedBy>
  <cp:revision>23</cp:revision>
  <dcterms:created xsi:type="dcterms:W3CDTF">2013-12-05T12:37:10Z</dcterms:created>
  <dcterms:modified xsi:type="dcterms:W3CDTF">2014-01-18T13:24:57Z</dcterms:modified>
</cp:coreProperties>
</file>