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61" r:id="rId2"/>
  </p:sldMasterIdLst>
  <p:notesMasterIdLst>
    <p:notesMasterId r:id="rId15"/>
  </p:notesMasterIdLst>
  <p:handoutMasterIdLst>
    <p:handoutMasterId r:id="rId16"/>
  </p:handoutMasterIdLst>
  <p:sldIdLst>
    <p:sldId id="260" r:id="rId3"/>
    <p:sldId id="327" r:id="rId4"/>
    <p:sldId id="263" r:id="rId5"/>
    <p:sldId id="304" r:id="rId6"/>
    <p:sldId id="328" r:id="rId7"/>
    <p:sldId id="329" r:id="rId8"/>
    <p:sldId id="330" r:id="rId9"/>
    <p:sldId id="331" r:id="rId10"/>
    <p:sldId id="332" r:id="rId11"/>
    <p:sldId id="333" r:id="rId12"/>
    <p:sldId id="334" r:id="rId13"/>
    <p:sldId id="335" r:id="rId1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BFDD"/>
    <a:srgbClr val="141313"/>
    <a:srgbClr val="68D7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5574" autoAdjust="0"/>
  </p:normalViewPr>
  <p:slideViewPr>
    <p:cSldViewPr snapToObjects="1">
      <p:cViewPr>
        <p:scale>
          <a:sx n="76" d="100"/>
          <a:sy n="76" d="100"/>
        </p:scale>
        <p:origin x="-1194" y="-13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84E9E7-0A46-C642-B1CD-9F43F63A761F}" type="datetime1">
              <a:rPr lang="en-US" smtClean="0"/>
              <a:t>1/24/2013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C0FFE6-5FBB-9B41-A19C-338E023F0B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67709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F37FED-970C-2049-96AE-96BD1BA5E2DA}" type="datetime1">
              <a:rPr lang="en-US" smtClean="0"/>
              <a:t>1/24/2013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048085-8ED8-F544-9D86-69C4C46BE9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96025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blogs.technet.com/b/orchestrator/archive/2012/05/15/cool-tool-new-command-line-utility-to-start-a-runbook.aspx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blogs.technet.com/b/orchestrator/archive/2012/05/15/cool-tool-new-command-line-utility-to-start-a-runbook.aspx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C5E9E-1BA9-4F56-9BF1-796F2AA60FA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453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22052168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22052168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237003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http://orchestrator.codeplex.com/releases/view/82959</a:t>
            </a:r>
          </a:p>
          <a:p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http://blogs.technet.com/b/orchestrator/archive/2012/05/15/cool-tool-new-command-line-utility-to-start-a-runbook.aspx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1004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http://orchestrator.codeplex.com/releases/view/82959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http://blogs.technet.com/b/orchestrator/archive/2012/05/15/cool-tool-new-command-line-utility-to-start-a-runbook.aspx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100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 smtClean="0"/>
              <a:t>Tekst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71550"/>
            <a:ext cx="5486400" cy="257413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28701"/>
            <a:ext cx="2057400" cy="35659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28701"/>
            <a:ext cx="6019800" cy="356592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9436" y="171450"/>
            <a:ext cx="8363938" cy="45704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89436" y="1085850"/>
            <a:ext cx="8363938" cy="148017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96349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9437" y="1428750"/>
            <a:ext cx="8363937" cy="158120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462093" y="1167594"/>
            <a:ext cx="8075240" cy="3240360"/>
          </a:xfrm>
        </p:spPr>
        <p:txBody>
          <a:bodyPr>
            <a:noAutofit/>
          </a:bodyPr>
          <a:lstStyle>
            <a:lvl1pPr marL="0" indent="0">
              <a:buNone/>
              <a:defRPr sz="2600">
                <a:latin typeface="Consolas"/>
                <a:cs typeface="Consolas"/>
              </a:defRPr>
            </a:lvl1pPr>
            <a:lvl2pPr marL="457200" indent="0">
              <a:buFont typeface="Arial"/>
              <a:buNone/>
              <a:defRPr sz="2600">
                <a:latin typeface="Consolas"/>
                <a:cs typeface="Consolas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  <a:lvl6pPr marL="2286000" indent="0">
              <a:buNone/>
              <a:defRPr/>
            </a:lvl6pPr>
            <a:lvl7pPr marL="2743200" indent="0">
              <a:buNone/>
              <a:defRPr/>
            </a:lvl7pPr>
            <a:lvl8pPr marL="3200400" indent="0">
              <a:buNone/>
              <a:defRPr/>
            </a:lvl8pPr>
            <a:lvl9pPr marL="3657600" indent="0">
              <a:buNone/>
              <a:defRPr/>
            </a:lvl9pPr>
          </a:lstStyle>
          <a:p>
            <a:r>
              <a:rPr lang="en-US" dirty="0" smtClean="0"/>
              <a:t>Use this layout to show software code</a:t>
            </a:r>
          </a:p>
          <a:p>
            <a:pPr lvl="1"/>
            <a:r>
              <a:rPr lang="en-US" dirty="0" smtClean="0"/>
              <a:t>The font is Consolas, a </a:t>
            </a:r>
            <a:r>
              <a:rPr lang="en-US" dirty="0" err="1" smtClean="0"/>
              <a:t>monospace</a:t>
            </a:r>
            <a:r>
              <a:rPr lang="en-US" dirty="0" smtClean="0"/>
              <a:t> font</a:t>
            </a:r>
          </a:p>
          <a:p>
            <a:pPr marL="914400" lvl="2" indent="0">
              <a:buNone/>
            </a:pPr>
            <a:r>
              <a:rPr lang="en-US" dirty="0" smtClean="0"/>
              <a:t>The slide doesn’t use bullets but levels can be indented using the “Increase List Level” icon on the Home menu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246450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 algn="ctr">
              <a:defRPr/>
            </a:lvl1pPr>
          </a:lstStyle>
          <a:p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title</a:t>
            </a:r>
            <a:r>
              <a:rPr lang="nb-NO" dirty="0" smtClean="0"/>
              <a:t>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8888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325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829953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914400"/>
          </a:xfrm>
        </p:spPr>
        <p:txBody>
          <a:bodyPr/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85951"/>
            <a:ext cx="4038600" cy="27086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</a:t>
            </a:r>
          </a:p>
          <a:p>
            <a:pPr lvl="1"/>
            <a:r>
              <a:rPr lang="nb-NO" dirty="0" smtClean="0"/>
              <a:t>Second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2"/>
            <a:r>
              <a:rPr lang="nb-NO" dirty="0" smtClean="0"/>
              <a:t>Third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3"/>
            <a:r>
              <a:rPr lang="nb-NO" dirty="0" err="1" smtClean="0"/>
              <a:t>Fourth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4"/>
            <a:r>
              <a:rPr lang="nb-NO" dirty="0" smtClean="0"/>
              <a:t>Fifth </a:t>
            </a:r>
            <a:r>
              <a:rPr lang="nb-NO" dirty="0" err="1" smtClean="0"/>
              <a:t>level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85951"/>
            <a:ext cx="4038600" cy="27086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</a:t>
            </a:r>
          </a:p>
          <a:p>
            <a:pPr lvl="1"/>
            <a:r>
              <a:rPr lang="nb-NO" dirty="0" smtClean="0"/>
              <a:t>Second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2"/>
            <a:r>
              <a:rPr lang="nb-NO" dirty="0" smtClean="0"/>
              <a:t>Third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3"/>
            <a:r>
              <a:rPr lang="nb-NO" dirty="0" err="1" smtClean="0"/>
              <a:t>Fourth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4"/>
            <a:r>
              <a:rPr lang="nb-NO" dirty="0" smtClean="0"/>
              <a:t>Fifth </a:t>
            </a:r>
            <a:r>
              <a:rPr lang="nb-NO" dirty="0" err="1" smtClean="0"/>
              <a:t>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422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1298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1650"/>
            <a:ext cx="4040188" cy="47982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86000"/>
            <a:ext cx="4040188" cy="23086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771650"/>
            <a:ext cx="4041775" cy="47982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14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286000"/>
            <a:ext cx="4041775" cy="23086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496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914400"/>
          </a:xfrm>
        </p:spPr>
        <p:txBody>
          <a:bodyPr/>
          <a:lstStyle/>
          <a:p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title</a:t>
            </a:r>
            <a:r>
              <a:rPr lang="nb-NO" dirty="0" smtClean="0"/>
              <a:t>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0797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46450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 userDrawn="1"/>
        </p:nvSpPr>
        <p:spPr>
          <a:xfrm>
            <a:off x="457201" y="1143000"/>
            <a:ext cx="3008313" cy="690563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title</a:t>
            </a:r>
            <a:r>
              <a:rPr lang="nb-NO" dirty="0" smtClean="0"/>
              <a:t>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3575050" y="1143001"/>
            <a:ext cx="5111750" cy="345162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4" hasCustomPrompt="1"/>
          </p:nvPr>
        </p:nvSpPr>
        <p:spPr>
          <a:xfrm>
            <a:off x="457201" y="1947863"/>
            <a:ext cx="3008313" cy="264676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dit Master </a:t>
            </a:r>
            <a:r>
              <a:rPr lang="nb-NO" dirty="0" err="1" smtClean="0"/>
              <a:t>text</a:t>
            </a:r>
            <a:r>
              <a:rPr lang="nb-NO" dirty="0" smtClean="0"/>
              <a:t> styles</a:t>
            </a:r>
          </a:p>
        </p:txBody>
      </p:sp>
    </p:spTree>
    <p:extLst>
      <p:ext uri="{BB962C8B-B14F-4D97-AF65-F5344CB8AC3E}">
        <p14:creationId xmlns:p14="http://schemas.microsoft.com/office/powerpoint/2010/main" val="168204554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2372" y="3600451"/>
            <a:ext cx="5486400" cy="42213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title</a:t>
            </a:r>
            <a:r>
              <a:rPr lang="nb-NO" dirty="0" smtClean="0"/>
              <a:t>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792288" y="971549"/>
            <a:ext cx="5486400" cy="2574132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dirty="0" smtClean="0"/>
              <a:t>Drag </a:t>
            </a:r>
            <a:r>
              <a:rPr lang="nb-NO" dirty="0" err="1" smtClean="0"/>
              <a:t>picture</a:t>
            </a:r>
            <a:r>
              <a:rPr lang="nb-NO" dirty="0" smtClean="0"/>
              <a:t> to placeholder </a:t>
            </a:r>
            <a:br>
              <a:rPr lang="nb-NO" dirty="0" smtClean="0"/>
            </a:br>
            <a:r>
              <a:rPr lang="nb-NO" dirty="0" smtClean="0"/>
              <a:t>or </a:t>
            </a:r>
            <a:r>
              <a:rPr lang="nb-NO" dirty="0" err="1" smtClean="0"/>
              <a:t>click</a:t>
            </a:r>
            <a:r>
              <a:rPr lang="nb-NO" dirty="0" smtClean="0"/>
              <a:t> </a:t>
            </a:r>
            <a:r>
              <a:rPr lang="nb-NO" dirty="0" err="1" smtClean="0"/>
              <a:t>icon</a:t>
            </a:r>
            <a:r>
              <a:rPr lang="nb-NO" dirty="0" smtClean="0"/>
              <a:t> to </a:t>
            </a:r>
            <a:r>
              <a:rPr lang="nb-NO" dirty="0" err="1" smtClean="0"/>
              <a:t>add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2583"/>
            <a:ext cx="5486400" cy="60656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</a:t>
            </a:r>
          </a:p>
        </p:txBody>
      </p:sp>
    </p:spTree>
    <p:extLst>
      <p:ext uri="{BB962C8B-B14F-4D97-AF65-F5344CB8AC3E}">
        <p14:creationId xmlns:p14="http://schemas.microsoft.com/office/powerpoint/2010/main" val="149763654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914400"/>
          </a:xfrm>
        </p:spPr>
        <p:txBody>
          <a:bodyPr/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71651"/>
            <a:ext cx="8229600" cy="2822972"/>
          </a:xfrm>
        </p:spPr>
        <p:txBody>
          <a:bodyPr vert="eaVert"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37213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28701"/>
            <a:ext cx="2057400" cy="3565922"/>
          </a:xfrm>
        </p:spPr>
        <p:txBody>
          <a:bodyPr vert="eaVert"/>
          <a:lstStyle/>
          <a:p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title</a:t>
            </a:r>
            <a:r>
              <a:rPr lang="nb-NO" dirty="0" smtClean="0"/>
              <a:t>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28701"/>
            <a:ext cx="6019800" cy="3565922"/>
          </a:xfrm>
        </p:spPr>
        <p:txBody>
          <a:bodyPr vert="eaVert"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984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>
                    <a:lumMod val="85000"/>
                  </a:schemeClr>
                </a:solidFill>
              </a:defRPr>
            </a:lvl2pPr>
            <a:lvl3pPr>
              <a:defRPr>
                <a:solidFill>
                  <a:schemeClr val="bg1">
                    <a:lumMod val="85000"/>
                  </a:schemeClr>
                </a:solidFill>
              </a:defRPr>
            </a:lvl3pPr>
            <a:lvl4pPr>
              <a:defRPr>
                <a:solidFill>
                  <a:schemeClr val="bg1">
                    <a:lumMod val="85000"/>
                  </a:schemeClr>
                </a:solidFill>
              </a:defRPr>
            </a:lvl4pPr>
            <a:lvl5pPr>
              <a:defRPr>
                <a:solidFill>
                  <a:schemeClr val="bg1">
                    <a:lumMod val="8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85951"/>
            <a:ext cx="4038600" cy="27086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85951"/>
            <a:ext cx="4038600" cy="27086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1650"/>
            <a:ext cx="4040188" cy="47982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86000"/>
            <a:ext cx="4040188" cy="23086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771650"/>
            <a:ext cx="4041775" cy="47982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286000"/>
            <a:ext cx="4041775" cy="23086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143000"/>
            <a:ext cx="3008313" cy="69056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43001"/>
            <a:ext cx="5111750" cy="345162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947863"/>
            <a:ext cx="3008313" cy="264676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6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1651"/>
            <a:ext cx="8229600" cy="28229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74" r:id="rId13"/>
    <p:sldLayoutId id="2147483676" r:id="rId14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rgbClr val="73BFDD"/>
          </a:solidFill>
          <a:latin typeface="Verdana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68D729"/>
        </a:buClr>
        <a:buFont typeface="Arial"/>
        <a:buChar char="•"/>
        <a:defRPr sz="2600" b="0" i="0" strike="noStrike" kern="1200">
          <a:solidFill>
            <a:schemeClr val="bg1"/>
          </a:solidFill>
          <a:latin typeface="Verdana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68D729"/>
        </a:buClr>
        <a:buFont typeface="Arial"/>
        <a:buChar char="•"/>
        <a:defRPr sz="2200" b="0" i="0" kern="1200">
          <a:solidFill>
            <a:schemeClr val="bg1">
              <a:lumMod val="85000"/>
            </a:schemeClr>
          </a:solidFill>
          <a:latin typeface="Verdana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68D729"/>
        </a:buClr>
        <a:buFont typeface="Arial"/>
        <a:buChar char="•"/>
        <a:defRPr sz="2200" b="0" i="0" kern="1200">
          <a:solidFill>
            <a:schemeClr val="bg1">
              <a:lumMod val="85000"/>
            </a:schemeClr>
          </a:solidFill>
          <a:latin typeface="Verdana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68D729"/>
        </a:buClr>
        <a:buFont typeface="Arial"/>
        <a:buChar char="•"/>
        <a:defRPr sz="2200" b="0" i="0" kern="1200">
          <a:solidFill>
            <a:srgbClr val="D9D9D9"/>
          </a:solidFill>
          <a:latin typeface="Verdana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68D729"/>
        </a:buClr>
        <a:buFont typeface="Arial"/>
        <a:buChar char="•"/>
        <a:defRPr sz="2200" b="0" i="0" kern="1200">
          <a:solidFill>
            <a:srgbClr val="D9D9D9"/>
          </a:solidFill>
          <a:latin typeface="Verdana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97564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title</a:t>
            </a:r>
            <a:r>
              <a:rPr lang="nb-NO" dirty="0" smtClean="0"/>
              <a:t>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69673"/>
            <a:ext cx="8229600" cy="2724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</a:t>
            </a:r>
          </a:p>
          <a:p>
            <a:pPr lvl="1"/>
            <a:r>
              <a:rPr lang="nb-NO" dirty="0" smtClean="0"/>
              <a:t>Second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2"/>
            <a:r>
              <a:rPr lang="nb-NO" dirty="0" smtClean="0"/>
              <a:t>Third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3"/>
            <a:r>
              <a:rPr lang="nb-NO" dirty="0" err="1" smtClean="0"/>
              <a:t>Fourth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4"/>
            <a:r>
              <a:rPr lang="nb-NO" dirty="0" smtClean="0"/>
              <a:t>Fifth </a:t>
            </a:r>
            <a:r>
              <a:rPr lang="nb-NO" dirty="0" err="1" smtClean="0"/>
              <a:t>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702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ystemcentercentral.com/PackCatalog.aspx" TargetMode="External"/><Relationship Id="rId2" Type="http://schemas.openxmlformats.org/officeDocument/2006/relationships/hyperlink" Target="http://blog.coretech.dk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ocial.technet.microsoft.com/wiki/contents/articles/12804.system-center-2012-integration-guide-operations-manager.aspx" TargetMode="External"/><Relationship Id="rId5" Type="http://schemas.openxmlformats.org/officeDocument/2006/relationships/hyperlink" Target="http://gallery.technet.microsoft.com/Creating-a-Widget-for-104711ac" TargetMode="External"/><Relationship Id="rId4" Type="http://schemas.openxmlformats.org/officeDocument/2006/relationships/hyperlink" Target="http://social.technet.microsoft.com/Forums/en-US/operationsmanagerauthoring/thread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rosoftsca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1485900"/>
            <a:ext cx="8229600" cy="914400"/>
          </a:xfrm>
        </p:spPr>
        <p:txBody>
          <a:bodyPr>
            <a:normAutofit/>
          </a:bodyPr>
          <a:lstStyle/>
          <a:p>
            <a:r>
              <a:rPr lang="en-US" sz="2600" dirty="0" smtClean="0"/>
              <a:t>Jakob Gottlieb Svendsen</a:t>
            </a:r>
            <a:br>
              <a:rPr lang="en-US" sz="2600" dirty="0" smtClean="0"/>
            </a:br>
            <a:r>
              <a:rPr lang="en-US" sz="2600" dirty="0" smtClean="0"/>
              <a:t>Kåre Rude Andersen</a:t>
            </a:r>
            <a:endParaRPr lang="en-US" sz="26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048000" y="2800350"/>
            <a:ext cx="5334000" cy="120015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000" b="1" dirty="0" smtClean="0">
                <a:solidFill>
                  <a:schemeClr val="bg1"/>
                </a:solidFill>
              </a:rPr>
              <a:t>New Tools and Fun Stuff</a:t>
            </a:r>
          </a:p>
          <a:p>
            <a:pPr lvl="0">
              <a:spcBef>
                <a:spcPct val="0"/>
              </a:spcBef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Widgets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9436" y="1059582"/>
            <a:ext cx="8363938" cy="3070076"/>
          </a:xfrm>
        </p:spPr>
        <p:txBody>
          <a:bodyPr>
            <a:normAutofit/>
          </a:bodyPr>
          <a:lstStyle/>
          <a:p>
            <a:r>
              <a:rPr lang="en-US" dirty="0" smtClean="0"/>
              <a:t>New in SCOM 2012</a:t>
            </a:r>
          </a:p>
          <a:p>
            <a:r>
              <a:rPr lang="en-US" dirty="0" smtClean="0"/>
              <a:t>Built-in Widgets</a:t>
            </a:r>
          </a:p>
          <a:p>
            <a:r>
              <a:rPr lang="en-US" dirty="0" smtClean="0"/>
              <a:t>Own Widgets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41679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DEMO – Rat Detection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Create own Widgets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6923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2546"/>
            <a:ext cx="8229600" cy="914400"/>
          </a:xfrm>
        </p:spPr>
        <p:txBody>
          <a:bodyPr/>
          <a:lstStyle/>
          <a:p>
            <a:r>
              <a:rPr lang="da-DK" sz="3200" dirty="0" smtClean="0"/>
              <a:t>Links</a:t>
            </a:r>
            <a:endParaRPr lang="da-DK" dirty="0"/>
          </a:p>
        </p:txBody>
      </p:sp>
      <p:sp>
        <p:nvSpPr>
          <p:cNvPr id="6" name="Rectangle 5"/>
          <p:cNvSpPr/>
          <p:nvPr/>
        </p:nvSpPr>
        <p:spPr>
          <a:xfrm>
            <a:off x="683568" y="821854"/>
            <a:ext cx="7630860" cy="40395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4313" indent="-214313">
              <a:buFont typeface="Arial" pitchFamily="34" charset="0"/>
              <a:buChar char="•"/>
            </a:pPr>
            <a:r>
              <a:rPr lang="da-DK" sz="1350" dirty="0" smtClean="0">
                <a:solidFill>
                  <a:schemeClr val="bg1"/>
                </a:solidFill>
              </a:rPr>
              <a:t>Coretech Blogs</a:t>
            </a:r>
            <a:endParaRPr lang="da-DK" sz="1350" dirty="0">
              <a:solidFill>
                <a:schemeClr val="bg1"/>
              </a:solidFill>
            </a:endParaRPr>
          </a:p>
          <a:p>
            <a:pPr lvl="1"/>
            <a:r>
              <a:rPr lang="da-DK" sz="1350" dirty="0">
                <a:solidFill>
                  <a:schemeClr val="bg1"/>
                </a:solidFill>
                <a:hlinkClick r:id="rId2"/>
              </a:rPr>
              <a:t>http://</a:t>
            </a:r>
            <a:r>
              <a:rPr lang="da-DK" sz="1350" dirty="0" smtClean="0">
                <a:solidFill>
                  <a:schemeClr val="bg1"/>
                </a:solidFill>
                <a:hlinkClick r:id="rId2"/>
              </a:rPr>
              <a:t>blog.coretech.dk/</a:t>
            </a:r>
            <a:endParaRPr lang="da-DK" sz="1350" dirty="0" smtClean="0">
              <a:solidFill>
                <a:schemeClr val="bg1"/>
              </a:solidFill>
            </a:endParaRPr>
          </a:p>
          <a:p>
            <a:pPr lvl="1"/>
            <a:endParaRPr lang="da-DK" sz="1350" dirty="0">
              <a:solidFill>
                <a:schemeClr val="bg1"/>
              </a:solidFill>
            </a:endParaRPr>
          </a:p>
          <a:p>
            <a:pPr marL="214313" indent="-214313">
              <a:buFont typeface="Arial" pitchFamily="34" charset="0"/>
              <a:buChar char="•"/>
            </a:pPr>
            <a:r>
              <a:rPr lang="da-DK" sz="1350" dirty="0">
                <a:solidFill>
                  <a:schemeClr val="bg1"/>
                </a:solidFill>
              </a:rPr>
              <a:t>System Center </a:t>
            </a:r>
            <a:r>
              <a:rPr lang="da-DK" sz="1350" dirty="0" smtClean="0">
                <a:solidFill>
                  <a:schemeClr val="bg1"/>
                </a:solidFill>
              </a:rPr>
              <a:t>Community MPs</a:t>
            </a:r>
            <a:endParaRPr lang="da-DK" sz="1350" dirty="0">
              <a:solidFill>
                <a:schemeClr val="bg1"/>
              </a:solidFill>
            </a:endParaRPr>
          </a:p>
          <a:p>
            <a:pPr lvl="1"/>
            <a:r>
              <a:rPr lang="da-DK" sz="1350" dirty="0">
                <a:solidFill>
                  <a:schemeClr val="bg1"/>
                </a:solidFill>
                <a:hlinkClick r:id="rId3"/>
              </a:rPr>
              <a:t>http://</a:t>
            </a:r>
            <a:r>
              <a:rPr lang="da-DK" sz="1350" dirty="0" smtClean="0">
                <a:solidFill>
                  <a:schemeClr val="bg1"/>
                </a:solidFill>
                <a:hlinkClick r:id="rId3"/>
              </a:rPr>
              <a:t>www.systemcentercentral.com/PackCatalog.aspx</a:t>
            </a:r>
            <a:endParaRPr lang="da-DK" sz="1350" dirty="0">
              <a:solidFill>
                <a:schemeClr val="bg1"/>
              </a:solidFill>
            </a:endParaRPr>
          </a:p>
          <a:p>
            <a:pPr lvl="1"/>
            <a:endParaRPr lang="da-DK" sz="1350" dirty="0">
              <a:solidFill>
                <a:schemeClr val="bg1"/>
              </a:solidFill>
            </a:endParaRPr>
          </a:p>
          <a:p>
            <a:pPr marL="214313" indent="-214313">
              <a:buFont typeface="Arial" pitchFamily="34" charset="0"/>
              <a:buChar char="•"/>
            </a:pPr>
            <a:r>
              <a:rPr lang="da-DK" sz="1350" dirty="0" smtClean="0">
                <a:solidFill>
                  <a:schemeClr val="bg1"/>
                </a:solidFill>
              </a:rPr>
              <a:t>MP Authoring Support</a:t>
            </a:r>
          </a:p>
          <a:p>
            <a:pPr marL="671513" lvl="1" indent="-214313">
              <a:buFont typeface="Arial" pitchFamily="34" charset="0"/>
              <a:buChar char="•"/>
            </a:pPr>
            <a:r>
              <a:rPr lang="da-DK" sz="1350" dirty="0">
                <a:solidFill>
                  <a:schemeClr val="bg1"/>
                </a:solidFill>
                <a:hlinkClick r:id="rId4"/>
              </a:rPr>
              <a:t>http://</a:t>
            </a:r>
            <a:r>
              <a:rPr lang="da-DK" sz="1350" dirty="0" smtClean="0">
                <a:solidFill>
                  <a:schemeClr val="bg1"/>
                </a:solidFill>
                <a:hlinkClick r:id="rId4"/>
              </a:rPr>
              <a:t>social.technet.microsoft.com/Forums/en-US/operationsmanagerauthoring/threads</a:t>
            </a:r>
            <a:endParaRPr lang="da-DK" sz="1350" dirty="0">
              <a:solidFill>
                <a:schemeClr val="bg1"/>
              </a:solidFill>
            </a:endParaRPr>
          </a:p>
          <a:p>
            <a:pPr marL="671513" lvl="1" indent="-214313">
              <a:buFont typeface="Arial" pitchFamily="34" charset="0"/>
              <a:buChar char="•"/>
            </a:pPr>
            <a:endParaRPr lang="da-DK" sz="1350" dirty="0" smtClean="0">
              <a:solidFill>
                <a:schemeClr val="bg1"/>
              </a:solidFill>
            </a:endParaRPr>
          </a:p>
          <a:p>
            <a:pPr marL="214313" indent="-214313">
              <a:buFont typeface="Arial" pitchFamily="34" charset="0"/>
              <a:buChar char="•"/>
            </a:pPr>
            <a:r>
              <a:rPr lang="da-DK" sz="1350" dirty="0" smtClean="0">
                <a:solidFill>
                  <a:schemeClr val="bg1"/>
                </a:solidFill>
              </a:rPr>
              <a:t>Widgets Sample from Microsoft</a:t>
            </a:r>
          </a:p>
          <a:p>
            <a:pPr lvl="1"/>
            <a:r>
              <a:rPr lang="da-DK" sz="1350" dirty="0">
                <a:solidFill>
                  <a:schemeClr val="bg1"/>
                </a:solidFill>
                <a:hlinkClick r:id="rId5"/>
              </a:rPr>
              <a:t>http://</a:t>
            </a:r>
            <a:r>
              <a:rPr lang="da-DK" sz="1350" dirty="0" smtClean="0">
                <a:solidFill>
                  <a:schemeClr val="bg1"/>
                </a:solidFill>
                <a:hlinkClick r:id="rId5"/>
              </a:rPr>
              <a:t>gallery.technet.microsoft.com/Creating-a-Widget-for-104711ac</a:t>
            </a:r>
            <a:endParaRPr lang="da-DK" sz="1350" dirty="0" smtClean="0">
              <a:solidFill>
                <a:schemeClr val="bg1"/>
              </a:solidFill>
            </a:endParaRPr>
          </a:p>
          <a:p>
            <a:pPr lvl="1"/>
            <a:endParaRPr lang="da-DK" sz="1350" dirty="0" smtClean="0">
              <a:solidFill>
                <a:schemeClr val="bg1"/>
              </a:solidFill>
            </a:endParaRPr>
          </a:p>
          <a:p>
            <a:pPr marL="214313" indent="-214313">
              <a:buFont typeface="Arial" pitchFamily="34" charset="0"/>
              <a:buChar char="•"/>
            </a:pPr>
            <a:r>
              <a:rPr lang="da-DK" sz="1350" dirty="0" smtClean="0">
                <a:solidFill>
                  <a:schemeClr val="bg1"/>
                </a:solidFill>
              </a:rPr>
              <a:t>Integration Guides from Microsoft</a:t>
            </a:r>
          </a:p>
          <a:p>
            <a:pPr lvl="1"/>
            <a:r>
              <a:rPr lang="da-DK" sz="1350" dirty="0" smtClean="0">
                <a:solidFill>
                  <a:schemeClr val="bg1"/>
                </a:solidFill>
                <a:hlinkClick r:id="rId6"/>
              </a:rPr>
              <a:t>http</a:t>
            </a:r>
            <a:r>
              <a:rPr lang="da-DK" sz="1350" dirty="0">
                <a:solidFill>
                  <a:schemeClr val="bg1"/>
                </a:solidFill>
                <a:hlinkClick r:id="rId6"/>
              </a:rPr>
              <a:t>://</a:t>
            </a:r>
            <a:r>
              <a:rPr lang="da-DK" sz="1350" dirty="0" smtClean="0">
                <a:solidFill>
                  <a:schemeClr val="bg1"/>
                </a:solidFill>
                <a:hlinkClick r:id="rId6"/>
              </a:rPr>
              <a:t>social.technet.microsoft.com/wiki/contents/articles/12804.system-center-2012-integration-guide-operations-manager.aspx</a:t>
            </a:r>
            <a:endParaRPr lang="da-DK" sz="1350" dirty="0" smtClean="0">
              <a:solidFill>
                <a:schemeClr val="bg1"/>
              </a:solidFill>
            </a:endParaRPr>
          </a:p>
          <a:p>
            <a:pPr lvl="1"/>
            <a:endParaRPr lang="da-DK" sz="1350" dirty="0" smtClean="0">
              <a:solidFill>
                <a:schemeClr val="bg1"/>
              </a:solidFill>
            </a:endParaRPr>
          </a:p>
          <a:p>
            <a:pPr lvl="1"/>
            <a:endParaRPr lang="da-DK" sz="1350" dirty="0">
              <a:solidFill>
                <a:schemeClr val="bg1"/>
              </a:solidFill>
            </a:endParaRPr>
          </a:p>
          <a:p>
            <a:pPr lvl="1"/>
            <a:endParaRPr lang="da-DK" sz="135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793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851670"/>
            <a:ext cx="6912768" cy="255800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283968" y="881286"/>
            <a:ext cx="4104456" cy="284259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idx="1"/>
          </p:nvPr>
        </p:nvSpPr>
        <p:spPr>
          <a:xfrm>
            <a:off x="4283968" y="881286"/>
            <a:ext cx="4182564" cy="2842591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1200" noProof="0" dirty="0" smtClean="0"/>
              <a:t>Kåre Rude Andersen</a:t>
            </a:r>
          </a:p>
          <a:p>
            <a:r>
              <a:rPr lang="en-US" sz="1200" noProof="0" dirty="0" smtClean="0"/>
              <a:t>Profession</a:t>
            </a:r>
          </a:p>
          <a:p>
            <a:pPr lvl="1"/>
            <a:r>
              <a:rPr lang="en-US" sz="900" dirty="0" smtClean="0"/>
              <a:t>Chief SCOM Architect &amp; Co-founder of Coretech</a:t>
            </a:r>
          </a:p>
          <a:p>
            <a:pPr lvl="1"/>
            <a:r>
              <a:rPr lang="en-US" sz="900" dirty="0" smtClean="0"/>
              <a:t>Coretech A/S, System Center Gold Partner</a:t>
            </a:r>
          </a:p>
          <a:p>
            <a:pPr lvl="1"/>
            <a:r>
              <a:rPr lang="en-US" sz="900" dirty="0" smtClean="0"/>
              <a:t>Work as consultant and trainer</a:t>
            </a:r>
          </a:p>
          <a:p>
            <a:r>
              <a:rPr lang="en-US" sz="1200" noProof="0" dirty="0" smtClean="0"/>
              <a:t>Titles</a:t>
            </a:r>
          </a:p>
          <a:p>
            <a:pPr lvl="1"/>
            <a:r>
              <a:rPr lang="en-US" sz="900" noProof="0" dirty="0" smtClean="0"/>
              <a:t>Microsoft Certified Trainer</a:t>
            </a:r>
          </a:p>
          <a:p>
            <a:pPr lvl="1"/>
            <a:r>
              <a:rPr lang="en-US" sz="900" noProof="0" dirty="0" smtClean="0"/>
              <a:t>MCITP Enterprise Administrator</a:t>
            </a:r>
          </a:p>
          <a:p>
            <a:r>
              <a:rPr lang="en-US" sz="1200" noProof="0" dirty="0" smtClean="0"/>
              <a:t>Communities</a:t>
            </a:r>
          </a:p>
          <a:p>
            <a:pPr lvl="1"/>
            <a:r>
              <a:rPr lang="en-US" sz="900" noProof="0" dirty="0" smtClean="0"/>
              <a:t>Member of the </a:t>
            </a:r>
            <a:r>
              <a:rPr lang="en-US" sz="900" noProof="0" dirty="0" smtClean="0">
                <a:hlinkClick r:id="rId3"/>
              </a:rPr>
              <a:t>System Center Alliance Team</a:t>
            </a:r>
            <a:endParaRPr lang="en-US" sz="900" noProof="0" dirty="0" smtClean="0"/>
          </a:p>
          <a:p>
            <a:pPr lvl="1"/>
            <a:r>
              <a:rPr lang="en-US" sz="900" noProof="0" dirty="0" smtClean="0"/>
              <a:t>Member of the System Center Influencers Team</a:t>
            </a:r>
          </a:p>
          <a:p>
            <a:r>
              <a:rPr lang="en-US" sz="1200" noProof="0" dirty="0" smtClean="0"/>
              <a:t>Author</a:t>
            </a:r>
          </a:p>
          <a:p>
            <a:pPr lvl="1"/>
            <a:r>
              <a:rPr lang="en-US" sz="900" dirty="0" smtClean="0"/>
              <a:t>Mastering Operations Manager 2012</a:t>
            </a:r>
          </a:p>
          <a:p>
            <a:pPr lvl="1"/>
            <a:r>
              <a:rPr lang="en-US" sz="900" dirty="0" smtClean="0"/>
              <a:t>Advanced Operations Manager 2012</a:t>
            </a:r>
            <a:endParaRPr lang="en-US" sz="700" noProof="0" dirty="0" smtClean="0"/>
          </a:p>
          <a:p>
            <a:pPr lvl="1"/>
            <a:endParaRPr lang="en-US" sz="700" noProof="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12455" y="195486"/>
            <a:ext cx="7543800" cy="685800"/>
          </a:xfrm>
        </p:spPr>
        <p:txBody>
          <a:bodyPr/>
          <a:lstStyle/>
          <a:p>
            <a:r>
              <a:rPr lang="en-US" noProof="0" dirty="0" smtClean="0"/>
              <a:t>Who we are</a:t>
            </a:r>
            <a:endParaRPr lang="en-US" noProof="0" dirty="0"/>
          </a:p>
        </p:txBody>
      </p:sp>
      <p:sp>
        <p:nvSpPr>
          <p:cNvPr id="4" name="Text Placeholder 5"/>
          <p:cNvSpPr txBox="1">
            <a:spLocks/>
          </p:cNvSpPr>
          <p:nvPr/>
        </p:nvSpPr>
        <p:spPr>
          <a:xfrm>
            <a:off x="179512" y="1923678"/>
            <a:ext cx="7565750" cy="2730790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68D729"/>
              </a:buClr>
              <a:buFont typeface="Arial"/>
              <a:buChar char="•"/>
              <a:defRPr sz="2600" b="0" i="0" strike="noStrike" kern="1200">
                <a:solidFill>
                  <a:schemeClr val="bg1"/>
                </a:solidFill>
                <a:latin typeface="Verdan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68D729"/>
              </a:buClr>
              <a:buFont typeface="Arial"/>
              <a:buChar char="•"/>
              <a:defRPr sz="2200" b="0" i="0" kern="1200">
                <a:solidFill>
                  <a:schemeClr val="bg1">
                    <a:lumMod val="85000"/>
                  </a:schemeClr>
                </a:solidFill>
                <a:latin typeface="Verdana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68D729"/>
              </a:buClr>
              <a:buFont typeface="Arial"/>
              <a:buChar char="•"/>
              <a:defRPr sz="2200" b="0" i="0" kern="1200">
                <a:solidFill>
                  <a:schemeClr val="bg1">
                    <a:lumMod val="85000"/>
                  </a:schemeClr>
                </a:solidFill>
                <a:latin typeface="Verdana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68D729"/>
              </a:buClr>
              <a:buFont typeface="Arial"/>
              <a:buChar char="•"/>
              <a:defRPr sz="2200" b="0" i="0" kern="1200">
                <a:solidFill>
                  <a:schemeClr val="bg1">
                    <a:lumMod val="85000"/>
                  </a:schemeClr>
                </a:solidFill>
                <a:latin typeface="Verdana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68D729"/>
              </a:buClr>
              <a:buFont typeface="Arial"/>
              <a:buChar char="•"/>
              <a:defRPr sz="2200" b="0" i="0" kern="1200">
                <a:solidFill>
                  <a:schemeClr val="bg1">
                    <a:lumMod val="85000"/>
                  </a:schemeClr>
                </a:solidFill>
                <a:latin typeface="Verdana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Jakob Gottlieb Svendsen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Profession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Chief Developer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Coretech A/S, System Center Gold Partner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Titles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Microsoft Certified Trainer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 err="1" smtClean="0"/>
              <a:t>Opalis</a:t>
            </a:r>
            <a:r>
              <a:rPr lang="en-US" dirty="0" smtClean="0"/>
              <a:t> / Orchestrator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VBScript / PowerShell / VB.NET / C# .NET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Communities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Moderator on Microsoft TechNet Forums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Member of the System Center Alliance Team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Member of the System Center Influencers Team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Author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Mastering System Center Orchestrator 2012 </a:t>
            </a:r>
            <a:r>
              <a:rPr lang="en-US" dirty="0" smtClean="0"/>
              <a:t>Training</a:t>
            </a:r>
          </a:p>
        </p:txBody>
      </p:sp>
    </p:spTree>
    <p:extLst>
      <p:ext uri="{BB962C8B-B14F-4D97-AF65-F5344CB8AC3E}">
        <p14:creationId xmlns:p14="http://schemas.microsoft.com/office/powerpoint/2010/main" val="2831376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Agenda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9436" y="1085850"/>
            <a:ext cx="8363938" cy="2998068"/>
          </a:xfrm>
        </p:spPr>
        <p:txBody>
          <a:bodyPr>
            <a:normAutofit/>
          </a:bodyPr>
          <a:lstStyle/>
          <a:p>
            <a:r>
              <a:rPr lang="en-US" dirty="0"/>
              <a:t>Management Packs</a:t>
            </a:r>
          </a:p>
          <a:p>
            <a:r>
              <a:rPr lang="en-US" dirty="0"/>
              <a:t>Tools</a:t>
            </a:r>
          </a:p>
          <a:p>
            <a:r>
              <a:rPr lang="en-US" dirty="0" smtClean="0"/>
              <a:t>Collaboration possibilities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97157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Management packs</a:t>
            </a:r>
            <a:endParaRPr lang="da-DK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9436" y="1085850"/>
            <a:ext cx="8363938" cy="3502124"/>
          </a:xfrm>
        </p:spPr>
        <p:txBody>
          <a:bodyPr>
            <a:normAutofit lnSpcReduction="10000"/>
          </a:bodyPr>
          <a:lstStyle/>
          <a:p>
            <a:pPr lvl="1"/>
            <a:r>
              <a:rPr lang="en-US" dirty="0" smtClean="0"/>
              <a:t>What is a Management Pack?</a:t>
            </a:r>
            <a:endParaRPr lang="da-DK" dirty="0" smtClean="0"/>
          </a:p>
          <a:p>
            <a:pPr lvl="1"/>
            <a:r>
              <a:rPr lang="da-DK" dirty="0" smtClean="0"/>
              <a:t>Default Microsoft MPs</a:t>
            </a:r>
          </a:p>
          <a:p>
            <a:pPr lvl="1"/>
            <a:r>
              <a:rPr lang="da-DK" dirty="0" smtClean="0"/>
              <a:t>3. part Management Packs</a:t>
            </a:r>
          </a:p>
          <a:p>
            <a:pPr lvl="1"/>
            <a:r>
              <a:rPr lang="da-DK" dirty="0" smtClean="0"/>
              <a:t>Own Management Packs</a:t>
            </a:r>
          </a:p>
          <a:p>
            <a:pPr lvl="2"/>
            <a:r>
              <a:rPr lang="en-US" dirty="0" smtClean="0"/>
              <a:t>Weather by Trond Hindenes </a:t>
            </a:r>
          </a:p>
          <a:p>
            <a:pPr lvl="2"/>
            <a:r>
              <a:rPr lang="en-US" dirty="0" smtClean="0"/>
              <a:t>Server Room</a:t>
            </a:r>
          </a:p>
          <a:p>
            <a:pPr lvl="2"/>
            <a:r>
              <a:rPr lang="da-DK" dirty="0"/>
              <a:t>Coffee / Beers</a:t>
            </a:r>
          </a:p>
          <a:p>
            <a:pPr lvl="2"/>
            <a:r>
              <a:rPr lang="en-US" dirty="0" smtClean="0"/>
              <a:t>Production Monitoring</a:t>
            </a:r>
          </a:p>
          <a:p>
            <a:pPr lvl="2"/>
            <a:r>
              <a:rPr lang="en-US" dirty="0"/>
              <a:t>Surveillance / Detection of Rats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da-DK" dirty="0" smtClean="0"/>
          </a:p>
          <a:p>
            <a:pPr lvl="1"/>
            <a:endParaRPr lang="da-DK" dirty="0" smtClean="0"/>
          </a:p>
          <a:p>
            <a:pPr lvl="1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382193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Creating Custom Management Packs</a:t>
            </a:r>
            <a:endParaRPr lang="da-DK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9436" y="1085850"/>
            <a:ext cx="8363938" cy="3502124"/>
          </a:xfrm>
        </p:spPr>
        <p:txBody>
          <a:bodyPr>
            <a:normAutofit/>
          </a:bodyPr>
          <a:lstStyle/>
          <a:p>
            <a:pPr lvl="1"/>
            <a:r>
              <a:rPr lang="da-DK" dirty="0" smtClean="0"/>
              <a:t>Tools</a:t>
            </a:r>
          </a:p>
          <a:p>
            <a:pPr lvl="2"/>
            <a:r>
              <a:rPr lang="da-DK" dirty="0" smtClean="0"/>
              <a:t>Monitoring Console</a:t>
            </a:r>
          </a:p>
          <a:p>
            <a:pPr lvl="2"/>
            <a:r>
              <a:rPr lang="da-DK" dirty="0" smtClean="0"/>
              <a:t>Authoring Console</a:t>
            </a:r>
          </a:p>
          <a:p>
            <a:pPr lvl="2"/>
            <a:r>
              <a:rPr lang="da-DK" dirty="0" smtClean="0"/>
              <a:t>Visio</a:t>
            </a:r>
          </a:p>
          <a:p>
            <a:pPr lvl="2"/>
            <a:r>
              <a:rPr lang="da-DK" dirty="0"/>
              <a:t>Coretech MP Designer</a:t>
            </a:r>
          </a:p>
          <a:p>
            <a:pPr lvl="2"/>
            <a:r>
              <a:rPr lang="da-DK" dirty="0" smtClean="0"/>
              <a:t>Visual Studio </a:t>
            </a:r>
            <a:r>
              <a:rPr lang="da-DK" b="1" dirty="0" smtClean="0"/>
              <a:t>2010!!!</a:t>
            </a:r>
          </a:p>
          <a:p>
            <a:pPr lvl="3"/>
            <a:r>
              <a:rPr lang="en-US" dirty="0" smtClean="0"/>
              <a:t>Visual Studio Authoring Extensions</a:t>
            </a:r>
            <a:endParaRPr lang="da-DK" dirty="0" smtClean="0"/>
          </a:p>
          <a:p>
            <a:pPr lvl="2"/>
            <a:endParaRPr lang="da-DK" dirty="0" smtClean="0"/>
          </a:p>
          <a:p>
            <a:pPr lvl="1"/>
            <a:endParaRPr lang="da-DK" dirty="0" smtClean="0"/>
          </a:p>
          <a:p>
            <a:pPr lvl="1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539070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DEMO – Basic MP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Visio</a:t>
            </a:r>
          </a:p>
          <a:p>
            <a:r>
              <a:rPr lang="en-US" dirty="0" smtClean="0"/>
              <a:t>MP Viewer</a:t>
            </a:r>
          </a:p>
          <a:p>
            <a:r>
              <a:rPr lang="en-US" dirty="0" err="1" smtClean="0"/>
              <a:t>Coretech</a:t>
            </a:r>
            <a:r>
              <a:rPr lang="en-US" dirty="0" smtClean="0"/>
              <a:t> MP Designer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82087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Collaboration possibilities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9436" y="1059582"/>
            <a:ext cx="8363938" cy="3070076"/>
          </a:xfrm>
        </p:spPr>
        <p:txBody>
          <a:bodyPr>
            <a:normAutofit/>
          </a:bodyPr>
          <a:lstStyle/>
          <a:p>
            <a:r>
              <a:rPr lang="en-US" dirty="0" smtClean="0"/>
              <a:t>Scripts</a:t>
            </a:r>
          </a:p>
          <a:p>
            <a:pPr lvl="1"/>
            <a:r>
              <a:rPr lang="en-US" dirty="0" smtClean="0"/>
              <a:t>VBScript, PowerShell</a:t>
            </a:r>
          </a:p>
          <a:p>
            <a:r>
              <a:rPr lang="en-US" dirty="0" smtClean="0"/>
              <a:t>Orchestrator </a:t>
            </a:r>
            <a:r>
              <a:rPr lang="en-US" dirty="0" err="1" smtClean="0"/>
              <a:t>Runbooks</a:t>
            </a:r>
            <a:endParaRPr lang="en-US" dirty="0" smtClean="0"/>
          </a:p>
          <a:p>
            <a:r>
              <a:rPr lang="en-US" dirty="0" smtClean="0"/>
              <a:t>OpsMgr 2012 SDK </a:t>
            </a:r>
          </a:p>
          <a:p>
            <a:pPr lvl="1"/>
            <a:r>
              <a:rPr lang="en-US" dirty="0" smtClean="0"/>
              <a:t>Connectors</a:t>
            </a:r>
          </a:p>
          <a:p>
            <a:pPr lvl="2"/>
            <a:r>
              <a:rPr lang="en-US" dirty="0" smtClean="0"/>
              <a:t>Coretech XML Connector</a:t>
            </a:r>
          </a:p>
          <a:p>
            <a:pPr lvl="2"/>
            <a:r>
              <a:rPr lang="en-US" dirty="0" smtClean="0"/>
              <a:t>Microsoft Alert Update Connector (AUC)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8296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Scenario - Production Monitoring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962" y="915566"/>
            <a:ext cx="8888534" cy="3705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55053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DEMO – Advanced MP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Orchestrator Integration</a:t>
            </a:r>
          </a:p>
          <a:p>
            <a:r>
              <a:rPr lang="en-US" dirty="0" smtClean="0"/>
              <a:t>Visual Studio Authoring Extensions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2631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IC2013_template_16_9">
  <a:themeElements>
    <a:clrScheme name="NIC2012 Color Theme">
      <a:dk1>
        <a:sysClr val="windowText" lastClr="000000"/>
      </a:dk1>
      <a:lt1>
        <a:sysClr val="window" lastClr="FFFFFF"/>
      </a:lt1>
      <a:dk2>
        <a:srgbClr val="C0C1BF"/>
      </a:dk2>
      <a:lt2>
        <a:srgbClr val="DDDEDD"/>
      </a:lt2>
      <a:accent1>
        <a:srgbClr val="CE3A3F"/>
      </a:accent1>
      <a:accent2>
        <a:srgbClr val="6B141A"/>
      </a:accent2>
      <a:accent3>
        <a:srgbClr val="9D4283"/>
      </a:accent3>
      <a:accent4>
        <a:srgbClr val="4B1964"/>
      </a:accent4>
      <a:accent5>
        <a:srgbClr val="AECE4B"/>
      </a:accent5>
      <a:accent6>
        <a:srgbClr val="587F30"/>
      </a:accent6>
      <a:hlink>
        <a:srgbClr val="57B7C5"/>
      </a:hlink>
      <a:folHlink>
        <a:srgbClr val="176574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NIC2012 Secondary, bright background">
  <a:themeElements>
    <a:clrScheme name="NIC2012 Color Theme">
      <a:dk1>
        <a:sysClr val="windowText" lastClr="000000"/>
      </a:dk1>
      <a:lt1>
        <a:sysClr val="window" lastClr="FFFFFF"/>
      </a:lt1>
      <a:dk2>
        <a:srgbClr val="C0C1BF"/>
      </a:dk2>
      <a:lt2>
        <a:srgbClr val="DDDEDD"/>
      </a:lt2>
      <a:accent1>
        <a:srgbClr val="CE3A3F"/>
      </a:accent1>
      <a:accent2>
        <a:srgbClr val="6B141A"/>
      </a:accent2>
      <a:accent3>
        <a:srgbClr val="9D4283"/>
      </a:accent3>
      <a:accent4>
        <a:srgbClr val="4B1964"/>
      </a:accent4>
      <a:accent5>
        <a:srgbClr val="AECE4B"/>
      </a:accent5>
      <a:accent6>
        <a:srgbClr val="587F30"/>
      </a:accent6>
      <a:hlink>
        <a:srgbClr val="57B7C5"/>
      </a:hlink>
      <a:folHlink>
        <a:srgbClr val="17657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NIC2013_template_16_9</Template>
  <TotalTime>5946</TotalTime>
  <Words>294</Words>
  <Application>Microsoft Office PowerPoint</Application>
  <PresentationFormat>On-screen Show (16:9)</PresentationFormat>
  <Paragraphs>108</Paragraphs>
  <Slides>12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NIC2013_template_16_9</vt:lpstr>
      <vt:lpstr>NIC2012 Secondary, bright background</vt:lpstr>
      <vt:lpstr>Jakob Gottlieb Svendsen Kåre Rude Andersen</vt:lpstr>
      <vt:lpstr>Who we are</vt:lpstr>
      <vt:lpstr>Agenda</vt:lpstr>
      <vt:lpstr>Management packs</vt:lpstr>
      <vt:lpstr>Creating Custom Management Packs</vt:lpstr>
      <vt:lpstr>DEMO – Basic MP</vt:lpstr>
      <vt:lpstr>Collaboration possibilities</vt:lpstr>
      <vt:lpstr>Scenario - Production Monitoring</vt:lpstr>
      <vt:lpstr>DEMO – Advanced MP</vt:lpstr>
      <vt:lpstr>Widgets</vt:lpstr>
      <vt:lpstr>DEMO – Rat Detection</vt:lpstr>
      <vt:lpstr>Links</vt:lpstr>
    </vt:vector>
  </TitlesOfParts>
  <Company>Coretech A/S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Enter Speaker Name here</dc:title>
  <dc:creator>JGS@coretech.dk;kra@coretech.dk</dc:creator>
  <cp:lastModifiedBy>Kåre Rude Andersen</cp:lastModifiedBy>
  <cp:revision>77</cp:revision>
  <dcterms:created xsi:type="dcterms:W3CDTF">2012-12-19T14:19:17Z</dcterms:created>
  <dcterms:modified xsi:type="dcterms:W3CDTF">2013-01-24T13:33:10Z</dcterms:modified>
</cp:coreProperties>
</file>